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3"/>
  </p:notesMasterIdLst>
  <p:sldIdLst>
    <p:sldId id="281" r:id="rId2"/>
    <p:sldId id="258" r:id="rId3"/>
    <p:sldId id="259" r:id="rId4"/>
    <p:sldId id="260" r:id="rId5"/>
    <p:sldId id="261" r:id="rId6"/>
    <p:sldId id="277" r:id="rId7"/>
    <p:sldId id="278" r:id="rId8"/>
    <p:sldId id="279" r:id="rId9"/>
    <p:sldId id="280" r:id="rId10"/>
    <p:sldId id="263" r:id="rId11"/>
    <p:sldId id="282" r:id="rId12"/>
    <p:sldId id="283" r:id="rId13"/>
    <p:sldId id="284" r:id="rId14"/>
    <p:sldId id="285" r:id="rId15"/>
    <p:sldId id="286" r:id="rId16"/>
    <p:sldId id="287" r:id="rId17"/>
    <p:sldId id="288" r:id="rId18"/>
    <p:sldId id="289" r:id="rId19"/>
    <p:sldId id="290" r:id="rId20"/>
    <p:sldId id="266" r:id="rId21"/>
    <p:sldId id="275"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D3AAF8EF-10D0-47D6-9BA6-E45597459BBB}">
          <p14:sldIdLst>
            <p14:sldId id="281"/>
            <p14:sldId id="258"/>
            <p14:sldId id="259"/>
            <p14:sldId id="260"/>
            <p14:sldId id="261"/>
            <p14:sldId id="277"/>
            <p14:sldId id="278"/>
            <p14:sldId id="279"/>
            <p14:sldId id="280"/>
            <p14:sldId id="263"/>
            <p14:sldId id="282"/>
            <p14:sldId id="283"/>
            <p14:sldId id="284"/>
            <p14:sldId id="285"/>
            <p14:sldId id="286"/>
            <p14:sldId id="287"/>
            <p14:sldId id="288"/>
            <p14:sldId id="289"/>
            <p14:sldId id="290"/>
            <p14:sldId id="266"/>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5D5006-C468-4C87-BE59-080023FA09C6}" v="21" dt="2023-01-08T11:03:21.149"/>
    <p1510:client id="{ABC6307B-B60B-454A-976B-DDCE970DFD28}" v="1" dt="2023-01-08T14:14:07.869"/>
    <p1510:client id="{FB37FD28-D53E-40B1-B35C-C5CE9C49F457}" v="15" dt="2023-01-09T09:21:20.045"/>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1" autoAdjust="0"/>
    <p:restoredTop sz="71560" autoAdjust="0"/>
  </p:normalViewPr>
  <p:slideViewPr>
    <p:cSldViewPr snapToGrid="0">
      <p:cViewPr varScale="1">
        <p:scale>
          <a:sx n="79" d="100"/>
          <a:sy n="79" d="100"/>
        </p:scale>
        <p:origin x="1830" y="8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lvia Pala" userId="f0133cc1-7ddc-4617-95f3-a1b241401a99" providerId="ADAL" clId="{ABC6307B-B60B-454A-976B-DDCE970DFD28}"/>
    <pc:docChg chg="custSel modSld">
      <pc:chgData name="Silvia Pala" userId="f0133cc1-7ddc-4617-95f3-a1b241401a99" providerId="ADAL" clId="{ABC6307B-B60B-454A-976B-DDCE970DFD28}" dt="2023-01-08T15:03:27.659" v="123" actId="6549"/>
      <pc:docMkLst>
        <pc:docMk/>
      </pc:docMkLst>
      <pc:sldChg chg="modNotesTx">
        <pc:chgData name="Silvia Pala" userId="f0133cc1-7ddc-4617-95f3-a1b241401a99" providerId="ADAL" clId="{ABC6307B-B60B-454A-976B-DDCE970DFD28}" dt="2023-01-08T14:43:40.940" v="12" actId="255"/>
        <pc:sldMkLst>
          <pc:docMk/>
          <pc:sldMk cId="2387966906" sldId="261"/>
        </pc:sldMkLst>
      </pc:sldChg>
      <pc:sldChg chg="modNotesTx">
        <pc:chgData name="Silvia Pala" userId="f0133cc1-7ddc-4617-95f3-a1b241401a99" providerId="ADAL" clId="{ABC6307B-B60B-454A-976B-DDCE970DFD28}" dt="2023-01-08T14:57:36.039" v="119" actId="20577"/>
        <pc:sldMkLst>
          <pc:docMk/>
          <pc:sldMk cId="616837162" sldId="263"/>
        </pc:sldMkLst>
      </pc:sldChg>
      <pc:sldChg chg="modNotesTx">
        <pc:chgData name="Silvia Pala" userId="f0133cc1-7ddc-4617-95f3-a1b241401a99" providerId="ADAL" clId="{ABC6307B-B60B-454A-976B-DDCE970DFD28}" dt="2023-01-08T15:03:27.659" v="123" actId="6549"/>
        <pc:sldMkLst>
          <pc:docMk/>
          <pc:sldMk cId="2346385826" sldId="276"/>
        </pc:sldMkLst>
      </pc:sldChg>
      <pc:sldChg chg="modNotesTx">
        <pc:chgData name="Silvia Pala" userId="f0133cc1-7ddc-4617-95f3-a1b241401a99" providerId="ADAL" clId="{ABC6307B-B60B-454A-976B-DDCE970DFD28}" dt="2023-01-08T14:44:41.579" v="14" actId="20577"/>
        <pc:sldMkLst>
          <pc:docMk/>
          <pc:sldMk cId="1558746304" sldId="277"/>
        </pc:sldMkLst>
      </pc:sldChg>
      <pc:sldChg chg="modNotesTx">
        <pc:chgData name="Silvia Pala" userId="f0133cc1-7ddc-4617-95f3-a1b241401a99" providerId="ADAL" clId="{ABC6307B-B60B-454A-976B-DDCE970DFD28}" dt="2023-01-08T14:45:23.199" v="58" actId="20577"/>
        <pc:sldMkLst>
          <pc:docMk/>
          <pc:sldMk cId="1096830046" sldId="278"/>
        </pc:sldMkLst>
      </pc:sldChg>
      <pc:sldChg chg="modNotesTx">
        <pc:chgData name="Silvia Pala" userId="f0133cc1-7ddc-4617-95f3-a1b241401a99" providerId="ADAL" clId="{ABC6307B-B60B-454A-976B-DDCE970DFD28}" dt="2023-01-08T14:46:27.215" v="65" actId="20577"/>
        <pc:sldMkLst>
          <pc:docMk/>
          <pc:sldMk cId="3969320904" sldId="279"/>
        </pc:sldMkLst>
      </pc:sldChg>
      <pc:sldChg chg="modSp">
        <pc:chgData name="Silvia Pala" userId="f0133cc1-7ddc-4617-95f3-a1b241401a99" providerId="ADAL" clId="{ABC6307B-B60B-454A-976B-DDCE970DFD28}" dt="2023-01-08T14:14:07.868" v="0" actId="207"/>
        <pc:sldMkLst>
          <pc:docMk/>
          <pc:sldMk cId="3042670274" sldId="280"/>
        </pc:sldMkLst>
        <pc:graphicFrameChg chg="mod">
          <ac:chgData name="Silvia Pala" userId="f0133cc1-7ddc-4617-95f3-a1b241401a99" providerId="ADAL" clId="{ABC6307B-B60B-454A-976B-DDCE970DFD28}" dt="2023-01-08T14:14:07.868" v="0" actId="207"/>
          <ac:graphicFrameMkLst>
            <pc:docMk/>
            <pc:sldMk cId="3042670274" sldId="280"/>
            <ac:graphicFrameMk id="10" creationId="{743E8DD0-DB6E-DFBF-6778-5B645EA477D7}"/>
          </ac:graphicFrameMkLst>
        </pc:graphicFrameChg>
      </pc:sldChg>
    </pc:docChg>
  </pc:docChgLst>
  <pc:docChgLst>
    <pc:chgData name="Silvia Pala" userId="f0133cc1-7ddc-4617-95f3-a1b241401a99" providerId="ADAL" clId="{1857215B-FAA4-46C3-B0EB-1A75D23FEC6A}"/>
    <pc:docChg chg="modSld">
      <pc:chgData name="Silvia Pala" userId="f0133cc1-7ddc-4617-95f3-a1b241401a99" providerId="ADAL" clId="{1857215B-FAA4-46C3-B0EB-1A75D23FEC6A}" dt="2023-01-09T09:38:22.232" v="33" actId="20577"/>
      <pc:docMkLst>
        <pc:docMk/>
      </pc:docMkLst>
      <pc:sldChg chg="modNotesTx">
        <pc:chgData name="Silvia Pala" userId="f0133cc1-7ddc-4617-95f3-a1b241401a99" providerId="ADAL" clId="{1857215B-FAA4-46C3-B0EB-1A75D23FEC6A}" dt="2023-01-09T09:38:22.232" v="33" actId="20577"/>
        <pc:sldMkLst>
          <pc:docMk/>
          <pc:sldMk cId="3969320904" sldId="279"/>
        </pc:sldMkLst>
      </pc:sldChg>
    </pc:docChg>
  </pc:docChgLst>
  <pc:docChgLst>
    <pc:chgData name="Silvia Pala" userId="f0133cc1-7ddc-4617-95f3-a1b241401a99" providerId="ADAL" clId="{FB37FD28-D53E-40B1-B35C-C5CE9C49F457}"/>
    <pc:docChg chg="undo custSel addSld delSld modSld modSection">
      <pc:chgData name="Silvia Pala" userId="f0133cc1-7ddc-4617-95f3-a1b241401a99" providerId="ADAL" clId="{FB37FD28-D53E-40B1-B35C-C5CE9C49F457}" dt="2023-01-09T09:24:25.602" v="49"/>
      <pc:docMkLst>
        <pc:docMk/>
      </pc:docMkLst>
      <pc:sldChg chg="del">
        <pc:chgData name="Silvia Pala" userId="f0133cc1-7ddc-4617-95f3-a1b241401a99" providerId="ADAL" clId="{FB37FD28-D53E-40B1-B35C-C5CE9C49F457}" dt="2023-01-08T19:10:42.301" v="14" actId="2696"/>
        <pc:sldMkLst>
          <pc:docMk/>
          <pc:sldMk cId="1789935164" sldId="256"/>
        </pc:sldMkLst>
      </pc:sldChg>
      <pc:sldChg chg="modNotesTx">
        <pc:chgData name="Silvia Pala" userId="f0133cc1-7ddc-4617-95f3-a1b241401a99" providerId="ADAL" clId="{FB37FD28-D53E-40B1-B35C-C5CE9C49F457}" dt="2023-01-08T18:49:30.225" v="0"/>
        <pc:sldMkLst>
          <pc:docMk/>
          <pc:sldMk cId="2071940014" sldId="264"/>
        </pc:sldMkLst>
      </pc:sldChg>
      <pc:sldChg chg="modNotesTx">
        <pc:chgData name="Silvia Pala" userId="f0133cc1-7ddc-4617-95f3-a1b241401a99" providerId="ADAL" clId="{FB37FD28-D53E-40B1-B35C-C5CE9C49F457}" dt="2023-01-08T18:50:34.016" v="7"/>
        <pc:sldMkLst>
          <pc:docMk/>
          <pc:sldMk cId="3980787955" sldId="265"/>
        </pc:sldMkLst>
      </pc:sldChg>
      <pc:sldChg chg="del modNotesTx">
        <pc:chgData name="Silvia Pala" userId="f0133cc1-7ddc-4617-95f3-a1b241401a99" providerId="ADAL" clId="{FB37FD28-D53E-40B1-B35C-C5CE9C49F457}" dt="2023-01-08T18:49:57.785" v="3" actId="2696"/>
        <pc:sldMkLst>
          <pc:docMk/>
          <pc:sldMk cId="3560752740" sldId="267"/>
        </pc:sldMkLst>
      </pc:sldChg>
      <pc:sldChg chg="modNotesTx">
        <pc:chgData name="Silvia Pala" userId="f0133cc1-7ddc-4617-95f3-a1b241401a99" providerId="ADAL" clId="{FB37FD28-D53E-40B1-B35C-C5CE9C49F457}" dt="2023-01-08T18:50:08.037" v="4"/>
        <pc:sldMkLst>
          <pc:docMk/>
          <pc:sldMk cId="2699839278" sldId="268"/>
        </pc:sldMkLst>
      </pc:sldChg>
      <pc:sldChg chg="modNotesTx">
        <pc:chgData name="Silvia Pala" userId="f0133cc1-7ddc-4617-95f3-a1b241401a99" providerId="ADAL" clId="{FB37FD28-D53E-40B1-B35C-C5CE9C49F457}" dt="2023-01-08T18:50:16.390" v="5"/>
        <pc:sldMkLst>
          <pc:docMk/>
          <pc:sldMk cId="2643745448" sldId="269"/>
        </pc:sldMkLst>
      </pc:sldChg>
      <pc:sldChg chg="modNotesTx">
        <pc:chgData name="Silvia Pala" userId="f0133cc1-7ddc-4617-95f3-a1b241401a99" providerId="ADAL" clId="{FB37FD28-D53E-40B1-B35C-C5CE9C49F457}" dt="2023-01-08T18:50:27.394" v="6"/>
        <pc:sldMkLst>
          <pc:docMk/>
          <pc:sldMk cId="2507695649" sldId="270"/>
        </pc:sldMkLst>
      </pc:sldChg>
      <pc:sldChg chg="modNotesTx">
        <pc:chgData name="Silvia Pala" userId="f0133cc1-7ddc-4617-95f3-a1b241401a99" providerId="ADAL" clId="{FB37FD28-D53E-40B1-B35C-C5CE9C49F457}" dt="2023-01-08T18:50:40.398" v="8"/>
        <pc:sldMkLst>
          <pc:docMk/>
          <pc:sldMk cId="1950730613" sldId="271"/>
        </pc:sldMkLst>
      </pc:sldChg>
      <pc:sldChg chg="modSp modNotesTx">
        <pc:chgData name="Silvia Pala" userId="f0133cc1-7ddc-4617-95f3-a1b241401a99" providerId="ADAL" clId="{FB37FD28-D53E-40B1-B35C-C5CE9C49F457}" dt="2023-01-08T19:25:33.592" v="17"/>
        <pc:sldMkLst>
          <pc:docMk/>
          <pc:sldMk cId="2007573997" sldId="272"/>
        </pc:sldMkLst>
        <pc:spChg chg="mod">
          <ac:chgData name="Silvia Pala" userId="f0133cc1-7ddc-4617-95f3-a1b241401a99" providerId="ADAL" clId="{FB37FD28-D53E-40B1-B35C-C5CE9C49F457}" dt="2023-01-08T19:25:33.592" v="17"/>
          <ac:spMkLst>
            <pc:docMk/>
            <pc:sldMk cId="2007573997" sldId="272"/>
            <ac:spMk id="3" creationId="{4D3F9DF7-77A1-FC09-60FA-59C05C4E0D54}"/>
          </ac:spMkLst>
        </pc:spChg>
      </pc:sldChg>
      <pc:sldChg chg="modNotesTx">
        <pc:chgData name="Silvia Pala" userId="f0133cc1-7ddc-4617-95f3-a1b241401a99" providerId="ADAL" clId="{FB37FD28-D53E-40B1-B35C-C5CE9C49F457}" dt="2023-01-08T18:50:51.383" v="10"/>
        <pc:sldMkLst>
          <pc:docMk/>
          <pc:sldMk cId="54116075" sldId="273"/>
        </pc:sldMkLst>
      </pc:sldChg>
      <pc:sldChg chg="modNotesTx">
        <pc:chgData name="Silvia Pala" userId="f0133cc1-7ddc-4617-95f3-a1b241401a99" providerId="ADAL" clId="{FB37FD28-D53E-40B1-B35C-C5CE9C49F457}" dt="2023-01-08T18:50:57.847" v="11"/>
        <pc:sldMkLst>
          <pc:docMk/>
          <pc:sldMk cId="451679681" sldId="274"/>
        </pc:sldMkLst>
      </pc:sldChg>
      <pc:sldChg chg="del">
        <pc:chgData name="Silvia Pala" userId="f0133cc1-7ddc-4617-95f3-a1b241401a99" providerId="ADAL" clId="{FB37FD28-D53E-40B1-B35C-C5CE9C49F457}" dt="2023-01-08T18:51:36.294" v="12" actId="2696"/>
        <pc:sldMkLst>
          <pc:docMk/>
          <pc:sldMk cId="2346385826" sldId="276"/>
        </pc:sldMkLst>
      </pc:sldChg>
      <pc:sldChg chg="addSp modSp mod modNotesTx">
        <pc:chgData name="Silvia Pala" userId="f0133cc1-7ddc-4617-95f3-a1b241401a99" providerId="ADAL" clId="{FB37FD28-D53E-40B1-B35C-C5CE9C49F457}" dt="2023-01-09T09:20:36.400" v="19" actId="13822"/>
        <pc:sldMkLst>
          <pc:docMk/>
          <pc:sldMk cId="1558746304" sldId="277"/>
        </pc:sldMkLst>
        <pc:cxnChg chg="add mod">
          <ac:chgData name="Silvia Pala" userId="f0133cc1-7ddc-4617-95f3-a1b241401a99" providerId="ADAL" clId="{FB37FD28-D53E-40B1-B35C-C5CE9C49F457}" dt="2023-01-09T09:20:36.400" v="19" actId="13822"/>
          <ac:cxnSpMkLst>
            <pc:docMk/>
            <pc:sldMk cId="1558746304" sldId="277"/>
            <ac:cxnSpMk id="7" creationId="{96FD389F-AED5-49C7-0EC0-A1FC6FF4D77F}"/>
          </ac:cxnSpMkLst>
        </pc:cxnChg>
      </pc:sldChg>
      <pc:sldChg chg="addSp delSp modSp mod">
        <pc:chgData name="Silvia Pala" userId="f0133cc1-7ddc-4617-95f3-a1b241401a99" providerId="ADAL" clId="{FB37FD28-D53E-40B1-B35C-C5CE9C49F457}" dt="2023-01-09T09:21:35.614" v="38" actId="1076"/>
        <pc:sldMkLst>
          <pc:docMk/>
          <pc:sldMk cId="1096830046" sldId="278"/>
        </pc:sldMkLst>
        <pc:spChg chg="mod">
          <ac:chgData name="Silvia Pala" userId="f0133cc1-7ddc-4617-95f3-a1b241401a99" providerId="ADAL" clId="{FB37FD28-D53E-40B1-B35C-C5CE9C49F457}" dt="2023-01-09T09:21:20.045" v="35" actId="20577"/>
          <ac:spMkLst>
            <pc:docMk/>
            <pc:sldMk cId="1096830046" sldId="278"/>
            <ac:spMk id="3" creationId="{FE61EF2E-FEC5-560F-99CA-0CCFF8829AB9}"/>
          </ac:spMkLst>
        </pc:spChg>
        <pc:cxnChg chg="add del">
          <ac:chgData name="Silvia Pala" userId="f0133cc1-7ddc-4617-95f3-a1b241401a99" providerId="ADAL" clId="{FB37FD28-D53E-40B1-B35C-C5CE9C49F457}" dt="2023-01-09T09:20:44.488" v="21" actId="11529"/>
          <ac:cxnSpMkLst>
            <pc:docMk/>
            <pc:sldMk cId="1096830046" sldId="278"/>
            <ac:cxnSpMk id="7" creationId="{8E35BAF5-A105-72D7-8F27-807EFF43CF5A}"/>
          </ac:cxnSpMkLst>
        </pc:cxnChg>
        <pc:cxnChg chg="add del">
          <ac:chgData name="Silvia Pala" userId="f0133cc1-7ddc-4617-95f3-a1b241401a99" providerId="ADAL" clId="{FB37FD28-D53E-40B1-B35C-C5CE9C49F457}" dt="2023-01-09T09:20:58.989" v="25" actId="11529"/>
          <ac:cxnSpMkLst>
            <pc:docMk/>
            <pc:sldMk cId="1096830046" sldId="278"/>
            <ac:cxnSpMk id="11" creationId="{9F1A7C49-5C54-E5EE-6084-9B6614525D44}"/>
          </ac:cxnSpMkLst>
        </pc:cxnChg>
        <pc:cxnChg chg="add del mod">
          <ac:chgData name="Silvia Pala" userId="f0133cc1-7ddc-4617-95f3-a1b241401a99" providerId="ADAL" clId="{FB37FD28-D53E-40B1-B35C-C5CE9C49F457}" dt="2023-01-09T09:21:17.043" v="31" actId="11529"/>
          <ac:cxnSpMkLst>
            <pc:docMk/>
            <pc:sldMk cId="1096830046" sldId="278"/>
            <ac:cxnSpMk id="13" creationId="{D312C25D-B1C6-11C6-F652-0DC8972BFF45}"/>
          </ac:cxnSpMkLst>
        </pc:cxnChg>
        <pc:cxnChg chg="add mod">
          <ac:chgData name="Silvia Pala" userId="f0133cc1-7ddc-4617-95f3-a1b241401a99" providerId="ADAL" clId="{FB37FD28-D53E-40B1-B35C-C5CE9C49F457}" dt="2023-01-09T09:21:35.614" v="38" actId="1076"/>
          <ac:cxnSpMkLst>
            <pc:docMk/>
            <pc:sldMk cId="1096830046" sldId="278"/>
            <ac:cxnSpMk id="15" creationId="{90694646-11A3-9801-DCA9-60F05C168E4E}"/>
          </ac:cxnSpMkLst>
        </pc:cxnChg>
      </pc:sldChg>
      <pc:sldChg chg="addSp modSp mod">
        <pc:chgData name="Silvia Pala" userId="f0133cc1-7ddc-4617-95f3-a1b241401a99" providerId="ADAL" clId="{FB37FD28-D53E-40B1-B35C-C5CE9C49F457}" dt="2023-01-09T09:21:45.501" v="40" actId="13822"/>
        <pc:sldMkLst>
          <pc:docMk/>
          <pc:sldMk cId="3969320904" sldId="279"/>
        </pc:sldMkLst>
        <pc:cxnChg chg="add mod">
          <ac:chgData name="Silvia Pala" userId="f0133cc1-7ddc-4617-95f3-a1b241401a99" providerId="ADAL" clId="{FB37FD28-D53E-40B1-B35C-C5CE9C49F457}" dt="2023-01-09T09:21:45.501" v="40" actId="13822"/>
          <ac:cxnSpMkLst>
            <pc:docMk/>
            <pc:sldMk cId="3969320904" sldId="279"/>
            <ac:cxnSpMk id="7" creationId="{9EA3B230-D228-AA46-14B2-AFCF69577857}"/>
          </ac:cxnSpMkLst>
        </pc:cxnChg>
      </pc:sldChg>
      <pc:sldChg chg="modSp mod">
        <pc:chgData name="Silvia Pala" userId="f0133cc1-7ddc-4617-95f3-a1b241401a99" providerId="ADAL" clId="{FB37FD28-D53E-40B1-B35C-C5CE9C49F457}" dt="2023-01-09T09:24:25.602" v="49"/>
        <pc:sldMkLst>
          <pc:docMk/>
          <pc:sldMk cId="3042670274" sldId="280"/>
        </pc:sldMkLst>
        <pc:spChg chg="mod">
          <ac:chgData name="Silvia Pala" userId="f0133cc1-7ddc-4617-95f3-a1b241401a99" providerId="ADAL" clId="{FB37FD28-D53E-40B1-B35C-C5CE9C49F457}" dt="2023-01-09T09:24:25.602" v="49"/>
          <ac:spMkLst>
            <pc:docMk/>
            <pc:sldMk cId="3042670274" sldId="280"/>
            <ac:spMk id="2" creationId="{5001EC82-1654-9E4C-0774-B97601E448B0}"/>
          </ac:spMkLst>
        </pc:spChg>
      </pc:sldChg>
      <pc:sldChg chg="add">
        <pc:chgData name="Silvia Pala" userId="f0133cc1-7ddc-4617-95f3-a1b241401a99" providerId="ADAL" clId="{FB37FD28-D53E-40B1-B35C-C5CE9C49F457}" dt="2023-01-08T19:10:33.691" v="13"/>
        <pc:sldMkLst>
          <pc:docMk/>
          <pc:sldMk cId="1073600648" sldId="281"/>
        </pc:sldMkLst>
      </pc:sldChg>
    </pc:docChg>
  </pc:docChgLst>
  <pc:docChgLst>
    <pc:chgData name="Silvia Pala" userId="f0133cc1-7ddc-4617-95f3-a1b241401a99" providerId="ADAL" clId="{975D5006-C468-4C87-BE59-080023FA09C6}"/>
    <pc:docChg chg="undo redo custSel addSld delSld modSld modSection">
      <pc:chgData name="Silvia Pala" userId="f0133cc1-7ddc-4617-95f3-a1b241401a99" providerId="ADAL" clId="{975D5006-C468-4C87-BE59-080023FA09C6}" dt="2023-01-08T11:13:26.308" v="174"/>
      <pc:docMkLst>
        <pc:docMk/>
      </pc:docMkLst>
      <pc:sldChg chg="addSp delSp modSp mod">
        <pc:chgData name="Silvia Pala" userId="f0133cc1-7ddc-4617-95f3-a1b241401a99" providerId="ADAL" clId="{975D5006-C468-4C87-BE59-080023FA09C6}" dt="2023-01-08T10:58:33.499" v="15" actId="931"/>
        <pc:sldMkLst>
          <pc:docMk/>
          <pc:sldMk cId="3911354443" sldId="258"/>
        </pc:sldMkLst>
        <pc:spChg chg="add del mod">
          <ac:chgData name="Silvia Pala" userId="f0133cc1-7ddc-4617-95f3-a1b241401a99" providerId="ADAL" clId="{975D5006-C468-4C87-BE59-080023FA09C6}" dt="2023-01-08T10:58:33.499" v="15" actId="931"/>
          <ac:spMkLst>
            <pc:docMk/>
            <pc:sldMk cId="3911354443" sldId="258"/>
            <ac:spMk id="7" creationId="{4D9862F3-80C6-0AAD-913B-871A00A280ED}"/>
          </ac:spMkLst>
        </pc:spChg>
        <pc:picChg chg="del">
          <ac:chgData name="Silvia Pala" userId="f0133cc1-7ddc-4617-95f3-a1b241401a99" providerId="ADAL" clId="{975D5006-C468-4C87-BE59-080023FA09C6}" dt="2023-01-08T10:56:12.878" v="0" actId="478"/>
          <ac:picMkLst>
            <pc:docMk/>
            <pc:sldMk cId="3911354443" sldId="258"/>
            <ac:picMk id="6" creationId="{17211509-AD95-BFEB-81A9-2C0915E92F68}"/>
          </ac:picMkLst>
        </pc:picChg>
        <pc:picChg chg="add del mod">
          <ac:chgData name="Silvia Pala" userId="f0133cc1-7ddc-4617-95f3-a1b241401a99" providerId="ADAL" clId="{975D5006-C468-4C87-BE59-080023FA09C6}" dt="2023-01-08T10:56:15.228" v="2"/>
          <ac:picMkLst>
            <pc:docMk/>
            <pc:sldMk cId="3911354443" sldId="258"/>
            <ac:picMk id="8" creationId="{B465C2E2-676A-BDEC-46E9-4B8FEA20B26D}"/>
          </ac:picMkLst>
        </pc:picChg>
        <pc:picChg chg="add del mod">
          <ac:chgData name="Silvia Pala" userId="f0133cc1-7ddc-4617-95f3-a1b241401a99" providerId="ADAL" clId="{975D5006-C468-4C87-BE59-080023FA09C6}" dt="2023-01-08T10:57:46.746" v="13"/>
          <ac:picMkLst>
            <pc:docMk/>
            <pc:sldMk cId="3911354443" sldId="258"/>
            <ac:picMk id="9" creationId="{8796EEE0-57AA-79B5-63EB-FC3CBCC9E2C0}"/>
          </ac:picMkLst>
        </pc:picChg>
        <pc:picChg chg="add mod">
          <ac:chgData name="Silvia Pala" userId="f0133cc1-7ddc-4617-95f3-a1b241401a99" providerId="ADAL" clId="{975D5006-C468-4C87-BE59-080023FA09C6}" dt="2023-01-08T10:58:33.499" v="15" actId="931"/>
          <ac:picMkLst>
            <pc:docMk/>
            <pc:sldMk cId="3911354443" sldId="258"/>
            <ac:picMk id="11" creationId="{CE09D45D-A60B-E120-93A0-6A8532D884E6}"/>
          </ac:picMkLst>
        </pc:picChg>
      </pc:sldChg>
      <pc:sldChg chg="addSp delSp modSp mod">
        <pc:chgData name="Silvia Pala" userId="f0133cc1-7ddc-4617-95f3-a1b241401a99" providerId="ADAL" clId="{975D5006-C468-4C87-BE59-080023FA09C6}" dt="2023-01-08T10:58:42.378" v="17" actId="931"/>
        <pc:sldMkLst>
          <pc:docMk/>
          <pc:sldMk cId="3615513092" sldId="259"/>
        </pc:sldMkLst>
        <pc:spChg chg="add del mod">
          <ac:chgData name="Silvia Pala" userId="f0133cc1-7ddc-4617-95f3-a1b241401a99" providerId="ADAL" clId="{975D5006-C468-4C87-BE59-080023FA09C6}" dt="2023-01-08T10:57:45.728" v="11" actId="478"/>
          <ac:spMkLst>
            <pc:docMk/>
            <pc:sldMk cId="3615513092" sldId="259"/>
            <ac:spMk id="7" creationId="{32208A82-2522-85A0-0A47-1E4DCD491BB4}"/>
          </ac:spMkLst>
        </pc:spChg>
        <pc:spChg chg="add del mod">
          <ac:chgData name="Silvia Pala" userId="f0133cc1-7ddc-4617-95f3-a1b241401a99" providerId="ADAL" clId="{975D5006-C468-4C87-BE59-080023FA09C6}" dt="2023-01-08T10:58:42.378" v="17" actId="931"/>
          <ac:spMkLst>
            <pc:docMk/>
            <pc:sldMk cId="3615513092" sldId="259"/>
            <ac:spMk id="11" creationId="{9704A0EB-91CC-4287-C8E1-AB7F5E5B0F5F}"/>
          </ac:spMkLst>
        </pc:spChg>
        <pc:picChg chg="add del">
          <ac:chgData name="Silvia Pala" userId="f0133cc1-7ddc-4617-95f3-a1b241401a99" providerId="ADAL" clId="{975D5006-C468-4C87-BE59-080023FA09C6}" dt="2023-01-08T10:58:38.431" v="16" actId="478"/>
          <ac:picMkLst>
            <pc:docMk/>
            <pc:sldMk cId="3615513092" sldId="259"/>
            <ac:picMk id="8" creationId="{2D874399-DC43-3F8B-E8ED-9211C2BEAAFE}"/>
          </ac:picMkLst>
        </pc:picChg>
        <pc:picChg chg="add del mod">
          <ac:chgData name="Silvia Pala" userId="f0133cc1-7ddc-4617-95f3-a1b241401a99" providerId="ADAL" clId="{975D5006-C468-4C87-BE59-080023FA09C6}" dt="2023-01-08T10:57:36.823" v="10"/>
          <ac:picMkLst>
            <pc:docMk/>
            <pc:sldMk cId="3615513092" sldId="259"/>
            <ac:picMk id="9" creationId="{AA2E8D1A-AF2E-986B-80AD-24B80E41F160}"/>
          </ac:picMkLst>
        </pc:picChg>
        <pc:picChg chg="add mod">
          <ac:chgData name="Silvia Pala" userId="f0133cc1-7ddc-4617-95f3-a1b241401a99" providerId="ADAL" clId="{975D5006-C468-4C87-BE59-080023FA09C6}" dt="2023-01-08T10:58:42.378" v="17" actId="931"/>
          <ac:picMkLst>
            <pc:docMk/>
            <pc:sldMk cId="3615513092" sldId="259"/>
            <ac:picMk id="13" creationId="{C8CCC050-5AFB-1999-70D3-00B0302C6997}"/>
          </ac:picMkLst>
        </pc:picChg>
      </pc:sldChg>
      <pc:sldChg chg="addSp delSp modSp mod">
        <pc:chgData name="Silvia Pala" userId="f0133cc1-7ddc-4617-95f3-a1b241401a99" providerId="ADAL" clId="{975D5006-C468-4C87-BE59-080023FA09C6}" dt="2023-01-08T10:58:56.321" v="23" actId="931"/>
        <pc:sldMkLst>
          <pc:docMk/>
          <pc:sldMk cId="1534762651" sldId="260"/>
        </pc:sldMkLst>
        <pc:spChg chg="add del mod">
          <ac:chgData name="Silvia Pala" userId="f0133cc1-7ddc-4617-95f3-a1b241401a99" providerId="ADAL" clId="{975D5006-C468-4C87-BE59-080023FA09C6}" dt="2023-01-08T10:58:56.321" v="23" actId="931"/>
          <ac:spMkLst>
            <pc:docMk/>
            <pc:sldMk cId="1534762651" sldId="260"/>
            <ac:spMk id="7" creationId="{62886CB9-EA41-2D29-9CD0-2DC75E49554D}"/>
          </ac:spMkLst>
        </pc:spChg>
        <pc:picChg chg="add del">
          <ac:chgData name="Silvia Pala" userId="f0133cc1-7ddc-4617-95f3-a1b241401a99" providerId="ADAL" clId="{975D5006-C468-4C87-BE59-080023FA09C6}" dt="2023-01-08T10:58:55.826" v="22" actId="478"/>
          <ac:picMkLst>
            <pc:docMk/>
            <pc:sldMk cId="1534762651" sldId="260"/>
            <ac:picMk id="9" creationId="{6FB0A883-A577-92E1-A62C-0B5DBE5BDC26}"/>
          </ac:picMkLst>
        </pc:picChg>
        <pc:picChg chg="add del mod">
          <ac:chgData name="Silvia Pala" userId="f0133cc1-7ddc-4617-95f3-a1b241401a99" providerId="ADAL" clId="{975D5006-C468-4C87-BE59-080023FA09C6}" dt="2023-01-08T10:58:56.321" v="23" actId="931"/>
          <ac:picMkLst>
            <pc:docMk/>
            <pc:sldMk cId="1534762651" sldId="260"/>
            <ac:picMk id="10" creationId="{F6A17CBD-D565-67FB-F228-C9A7793A2300}"/>
          </ac:picMkLst>
        </pc:picChg>
      </pc:sldChg>
      <pc:sldChg chg="addSp delSp modSp mod modNotesTx">
        <pc:chgData name="Silvia Pala" userId="f0133cc1-7ddc-4617-95f3-a1b241401a99" providerId="ADAL" clId="{975D5006-C468-4C87-BE59-080023FA09C6}" dt="2023-01-08T11:06:37.562" v="74"/>
        <pc:sldMkLst>
          <pc:docMk/>
          <pc:sldMk cId="2387966906" sldId="261"/>
        </pc:sldMkLst>
        <pc:spChg chg="mod">
          <ac:chgData name="Silvia Pala" userId="f0133cc1-7ddc-4617-95f3-a1b241401a99" providerId="ADAL" clId="{975D5006-C468-4C87-BE59-080023FA09C6}" dt="2023-01-08T10:59:22.260" v="29"/>
          <ac:spMkLst>
            <pc:docMk/>
            <pc:sldMk cId="2387966906" sldId="261"/>
            <ac:spMk id="3" creationId="{4429ADE6-6702-82AE-AFC1-57D895FE0CA6}"/>
          </ac:spMkLst>
        </pc:spChg>
        <pc:spChg chg="del">
          <ac:chgData name="Silvia Pala" userId="f0133cc1-7ddc-4617-95f3-a1b241401a99" providerId="ADAL" clId="{975D5006-C468-4C87-BE59-080023FA09C6}" dt="2023-01-08T10:59:26.875" v="30" actId="931"/>
          <ac:spMkLst>
            <pc:docMk/>
            <pc:sldMk cId="2387966906" sldId="261"/>
            <ac:spMk id="4" creationId="{4C93EBE2-40A8-4A58-A662-B832B6C8394B}"/>
          </ac:spMkLst>
        </pc:spChg>
        <pc:picChg chg="add mod">
          <ac:chgData name="Silvia Pala" userId="f0133cc1-7ddc-4617-95f3-a1b241401a99" providerId="ADAL" clId="{975D5006-C468-4C87-BE59-080023FA09C6}" dt="2023-01-08T10:59:26.875" v="30" actId="931"/>
          <ac:picMkLst>
            <pc:docMk/>
            <pc:sldMk cId="2387966906" sldId="261"/>
            <ac:picMk id="8" creationId="{CF6188ED-1278-54CF-A5F1-B9761B068A1B}"/>
          </ac:picMkLst>
        </pc:picChg>
      </pc:sldChg>
      <pc:sldChg chg="modSp del mod">
        <pc:chgData name="Silvia Pala" userId="f0133cc1-7ddc-4617-95f3-a1b241401a99" providerId="ADAL" clId="{975D5006-C468-4C87-BE59-080023FA09C6}" dt="2023-01-08T11:02:58.601" v="63" actId="2696"/>
        <pc:sldMkLst>
          <pc:docMk/>
          <pc:sldMk cId="3068952288" sldId="262"/>
        </pc:sldMkLst>
        <pc:spChg chg="mod">
          <ac:chgData name="Silvia Pala" userId="f0133cc1-7ddc-4617-95f3-a1b241401a99" providerId="ADAL" clId="{975D5006-C468-4C87-BE59-080023FA09C6}" dt="2023-01-08T11:01:55.013" v="61"/>
          <ac:spMkLst>
            <pc:docMk/>
            <pc:sldMk cId="3068952288" sldId="262"/>
            <ac:spMk id="7" creationId="{A0313898-B5E6-FD16-BB64-5BEEB3FDD8E3}"/>
          </ac:spMkLst>
        </pc:spChg>
      </pc:sldChg>
      <pc:sldChg chg="addSp delSp modSp mod modNotesTx">
        <pc:chgData name="Silvia Pala" userId="f0133cc1-7ddc-4617-95f3-a1b241401a99" providerId="ADAL" clId="{975D5006-C468-4C87-BE59-080023FA09C6}" dt="2023-01-08T11:13:26.308" v="174"/>
        <pc:sldMkLst>
          <pc:docMk/>
          <pc:sldMk cId="616837162" sldId="263"/>
        </pc:sldMkLst>
        <pc:spChg chg="mod">
          <ac:chgData name="Silvia Pala" userId="f0133cc1-7ddc-4617-95f3-a1b241401a99" providerId="ADAL" clId="{975D5006-C468-4C87-BE59-080023FA09C6}" dt="2023-01-08T11:03:37.033" v="73"/>
          <ac:spMkLst>
            <pc:docMk/>
            <pc:sldMk cId="616837162" sldId="263"/>
            <ac:spMk id="6" creationId="{C80072F3-5290-A1B1-74E4-ED69C98F86D4}"/>
          </ac:spMkLst>
        </pc:spChg>
        <pc:spChg chg="del">
          <ac:chgData name="Silvia Pala" userId="f0133cc1-7ddc-4617-95f3-a1b241401a99" providerId="ADAL" clId="{975D5006-C468-4C87-BE59-080023FA09C6}" dt="2023-01-08T11:03:21.148" v="64" actId="931"/>
          <ac:spMkLst>
            <pc:docMk/>
            <pc:sldMk cId="616837162" sldId="263"/>
            <ac:spMk id="7" creationId="{FB17A5B1-AB93-562A-4D11-91DBC37948BD}"/>
          </ac:spMkLst>
        </pc:spChg>
        <pc:picChg chg="add mod">
          <ac:chgData name="Silvia Pala" userId="f0133cc1-7ddc-4617-95f3-a1b241401a99" providerId="ADAL" clId="{975D5006-C468-4C87-BE59-080023FA09C6}" dt="2023-01-08T11:03:21.148" v="64" actId="931"/>
          <ac:picMkLst>
            <pc:docMk/>
            <pc:sldMk cId="616837162" sldId="263"/>
            <ac:picMk id="8" creationId="{43198BAC-220D-DD09-F3DB-9406186A8EC8}"/>
          </ac:picMkLst>
        </pc:picChg>
      </pc:sldChg>
      <pc:sldChg chg="addSp delSp modSp new mod modNotesTx">
        <pc:chgData name="Silvia Pala" userId="f0133cc1-7ddc-4617-95f3-a1b241401a99" providerId="ADAL" clId="{975D5006-C468-4C87-BE59-080023FA09C6}" dt="2023-01-08T11:08:25.978" v="89" actId="6549"/>
        <pc:sldMkLst>
          <pc:docMk/>
          <pc:sldMk cId="1558746304" sldId="277"/>
        </pc:sldMkLst>
        <pc:spChg chg="mod">
          <ac:chgData name="Silvia Pala" userId="f0133cc1-7ddc-4617-95f3-a1b241401a99" providerId="ADAL" clId="{975D5006-C468-4C87-BE59-080023FA09C6}" dt="2023-01-08T10:59:56.479" v="34"/>
          <ac:spMkLst>
            <pc:docMk/>
            <pc:sldMk cId="1558746304" sldId="277"/>
            <ac:spMk id="2" creationId="{753ACD45-6D6E-556F-333D-758BA49DA1FC}"/>
          </ac:spMkLst>
        </pc:spChg>
        <pc:spChg chg="mod">
          <ac:chgData name="Silvia Pala" userId="f0133cc1-7ddc-4617-95f3-a1b241401a99" providerId="ADAL" clId="{975D5006-C468-4C87-BE59-080023FA09C6}" dt="2023-01-08T11:00:07.312" v="40"/>
          <ac:spMkLst>
            <pc:docMk/>
            <pc:sldMk cId="1558746304" sldId="277"/>
            <ac:spMk id="3" creationId="{4DF379E8-FA39-1A40-9F2C-B1941B5120BF}"/>
          </ac:spMkLst>
        </pc:spChg>
        <pc:spChg chg="del">
          <ac:chgData name="Silvia Pala" userId="f0133cc1-7ddc-4617-95f3-a1b241401a99" providerId="ADAL" clId="{975D5006-C468-4C87-BE59-080023FA09C6}" dt="2023-01-08T11:00:10.918" v="41" actId="931"/>
          <ac:spMkLst>
            <pc:docMk/>
            <pc:sldMk cId="1558746304" sldId="277"/>
            <ac:spMk id="4" creationId="{A9C69C13-A888-FEFF-A79C-2453546B3C45}"/>
          </ac:spMkLst>
        </pc:spChg>
        <pc:spChg chg="add mod">
          <ac:chgData name="Silvia Pala" userId="f0133cc1-7ddc-4617-95f3-a1b241401a99" providerId="ADAL" clId="{975D5006-C468-4C87-BE59-080023FA09C6}" dt="2023-01-08T11:01:21.881" v="56"/>
          <ac:spMkLst>
            <pc:docMk/>
            <pc:sldMk cId="1558746304" sldId="277"/>
            <ac:spMk id="9" creationId="{1A04150A-EB00-5B60-E29B-1EFEB72836AF}"/>
          </ac:spMkLst>
        </pc:spChg>
        <pc:spChg chg="add mod">
          <ac:chgData name="Silvia Pala" userId="f0133cc1-7ddc-4617-95f3-a1b241401a99" providerId="ADAL" clId="{975D5006-C468-4C87-BE59-080023FA09C6}" dt="2023-01-08T11:01:27.461" v="57"/>
          <ac:spMkLst>
            <pc:docMk/>
            <pc:sldMk cId="1558746304" sldId="277"/>
            <ac:spMk id="10" creationId="{6C436A95-5C2C-69A9-3434-0159EFC9F482}"/>
          </ac:spMkLst>
        </pc:spChg>
        <pc:picChg chg="add mod">
          <ac:chgData name="Silvia Pala" userId="f0133cc1-7ddc-4617-95f3-a1b241401a99" providerId="ADAL" clId="{975D5006-C468-4C87-BE59-080023FA09C6}" dt="2023-01-08T11:00:10.918" v="41" actId="931"/>
          <ac:picMkLst>
            <pc:docMk/>
            <pc:sldMk cId="1558746304" sldId="277"/>
            <ac:picMk id="8" creationId="{87927922-E091-C242-ABBB-23F3E44BC598}"/>
          </ac:picMkLst>
        </pc:picChg>
      </pc:sldChg>
      <pc:sldChg chg="addSp delSp modSp new mod modNotesTx">
        <pc:chgData name="Silvia Pala" userId="f0133cc1-7ddc-4617-95f3-a1b241401a99" providerId="ADAL" clId="{975D5006-C468-4C87-BE59-080023FA09C6}" dt="2023-01-08T11:09:05.177" v="105" actId="20577"/>
        <pc:sldMkLst>
          <pc:docMk/>
          <pc:sldMk cId="1096830046" sldId="278"/>
        </pc:sldMkLst>
        <pc:spChg chg="mod">
          <ac:chgData name="Silvia Pala" userId="f0133cc1-7ddc-4617-95f3-a1b241401a99" providerId="ADAL" clId="{975D5006-C468-4C87-BE59-080023FA09C6}" dt="2023-01-08T11:00:26.157" v="42"/>
          <ac:spMkLst>
            <pc:docMk/>
            <pc:sldMk cId="1096830046" sldId="278"/>
            <ac:spMk id="2" creationId="{68EF1E5A-F773-6A66-504B-580317F0E63F}"/>
          </ac:spMkLst>
        </pc:spChg>
        <pc:spChg chg="mod">
          <ac:chgData name="Silvia Pala" userId="f0133cc1-7ddc-4617-95f3-a1b241401a99" providerId="ADAL" clId="{975D5006-C468-4C87-BE59-080023FA09C6}" dt="2023-01-08T11:00:34.607" v="48"/>
          <ac:spMkLst>
            <pc:docMk/>
            <pc:sldMk cId="1096830046" sldId="278"/>
            <ac:spMk id="3" creationId="{FE61EF2E-FEC5-560F-99CA-0CCFF8829AB9}"/>
          </ac:spMkLst>
        </pc:spChg>
        <pc:spChg chg="del">
          <ac:chgData name="Silvia Pala" userId="f0133cc1-7ddc-4617-95f3-a1b241401a99" providerId="ADAL" clId="{975D5006-C468-4C87-BE59-080023FA09C6}" dt="2023-01-08T11:00:38.199" v="49" actId="931"/>
          <ac:spMkLst>
            <pc:docMk/>
            <pc:sldMk cId="1096830046" sldId="278"/>
            <ac:spMk id="4" creationId="{F1B13351-C008-7948-22F2-77E131D3BA6F}"/>
          </ac:spMkLst>
        </pc:spChg>
        <pc:spChg chg="add mod">
          <ac:chgData name="Silvia Pala" userId="f0133cc1-7ddc-4617-95f3-a1b241401a99" providerId="ADAL" clId="{975D5006-C468-4C87-BE59-080023FA09C6}" dt="2023-01-08T11:01:35.783" v="58"/>
          <ac:spMkLst>
            <pc:docMk/>
            <pc:sldMk cId="1096830046" sldId="278"/>
            <ac:spMk id="9" creationId="{8AA4C4F1-0E93-33AF-7503-EA664C002A7A}"/>
          </ac:spMkLst>
        </pc:spChg>
        <pc:picChg chg="add mod">
          <ac:chgData name="Silvia Pala" userId="f0133cc1-7ddc-4617-95f3-a1b241401a99" providerId="ADAL" clId="{975D5006-C468-4C87-BE59-080023FA09C6}" dt="2023-01-08T11:00:38.199" v="49" actId="931"/>
          <ac:picMkLst>
            <pc:docMk/>
            <pc:sldMk cId="1096830046" sldId="278"/>
            <ac:picMk id="8" creationId="{1A95630B-A579-1532-7E8B-671FA452D04F}"/>
          </ac:picMkLst>
        </pc:picChg>
      </pc:sldChg>
      <pc:sldChg chg="addSp delSp modSp new mod modNotesTx">
        <pc:chgData name="Silvia Pala" userId="f0133cc1-7ddc-4617-95f3-a1b241401a99" providerId="ADAL" clId="{975D5006-C468-4C87-BE59-080023FA09C6}" dt="2023-01-08T11:09:56.922" v="172" actId="20577"/>
        <pc:sldMkLst>
          <pc:docMk/>
          <pc:sldMk cId="3969320904" sldId="279"/>
        </pc:sldMkLst>
        <pc:spChg chg="mod">
          <ac:chgData name="Silvia Pala" userId="f0133cc1-7ddc-4617-95f3-a1b241401a99" providerId="ADAL" clId="{975D5006-C468-4C87-BE59-080023FA09C6}" dt="2023-01-08T11:00:54.743" v="50"/>
          <ac:spMkLst>
            <pc:docMk/>
            <pc:sldMk cId="3969320904" sldId="279"/>
            <ac:spMk id="2" creationId="{127EF3C0-D906-1760-3D0C-D1E09730654E}"/>
          </ac:spMkLst>
        </pc:spChg>
        <pc:spChg chg="mod">
          <ac:chgData name="Silvia Pala" userId="f0133cc1-7ddc-4617-95f3-a1b241401a99" providerId="ADAL" clId="{975D5006-C468-4C87-BE59-080023FA09C6}" dt="2023-01-08T11:01:03.159" v="54"/>
          <ac:spMkLst>
            <pc:docMk/>
            <pc:sldMk cId="3969320904" sldId="279"/>
            <ac:spMk id="3" creationId="{59ED2035-E571-A4DE-C9F4-E5D4E911F3DE}"/>
          </ac:spMkLst>
        </pc:spChg>
        <pc:spChg chg="del">
          <ac:chgData name="Silvia Pala" userId="f0133cc1-7ddc-4617-95f3-a1b241401a99" providerId="ADAL" clId="{975D5006-C468-4C87-BE59-080023FA09C6}" dt="2023-01-08T11:01:07.546" v="55" actId="931"/>
          <ac:spMkLst>
            <pc:docMk/>
            <pc:sldMk cId="3969320904" sldId="279"/>
            <ac:spMk id="4" creationId="{801DA50A-E3E5-EC4E-A46B-B91EED9A9228}"/>
          </ac:spMkLst>
        </pc:spChg>
        <pc:spChg chg="add mod">
          <ac:chgData name="Silvia Pala" userId="f0133cc1-7ddc-4617-95f3-a1b241401a99" providerId="ADAL" clId="{975D5006-C468-4C87-BE59-080023FA09C6}" dt="2023-01-08T11:01:42.589" v="59"/>
          <ac:spMkLst>
            <pc:docMk/>
            <pc:sldMk cId="3969320904" sldId="279"/>
            <ac:spMk id="9" creationId="{98E60821-7849-FDA2-3BD8-1D23ED4E516E}"/>
          </ac:spMkLst>
        </pc:spChg>
        <pc:picChg chg="add mod">
          <ac:chgData name="Silvia Pala" userId="f0133cc1-7ddc-4617-95f3-a1b241401a99" providerId="ADAL" clId="{975D5006-C468-4C87-BE59-080023FA09C6}" dt="2023-01-08T11:01:07.546" v="55" actId="931"/>
          <ac:picMkLst>
            <pc:docMk/>
            <pc:sldMk cId="3969320904" sldId="279"/>
            <ac:picMk id="8" creationId="{1AB982F6-E6A5-A20B-186D-DEE0FFACE3F8}"/>
          </ac:picMkLst>
        </pc:picChg>
      </pc:sldChg>
      <pc:sldChg chg="add modNotesTx">
        <pc:chgData name="Silvia Pala" userId="f0133cc1-7ddc-4617-95f3-a1b241401a99" providerId="ADAL" clId="{975D5006-C468-4C87-BE59-080023FA09C6}" dt="2023-01-08T11:12:28.431" v="173"/>
        <pc:sldMkLst>
          <pc:docMk/>
          <pc:sldMk cId="3042670274" sldId="280"/>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206678769987194"/>
          <c:y val="7.4505226925323562E-2"/>
          <c:w val="0.77394078801874133"/>
          <c:h val="0.73954302479159129"/>
        </c:manualLayout>
      </c:layout>
      <c:barChart>
        <c:barDir val="bar"/>
        <c:grouping val="clustered"/>
        <c:varyColors val="0"/>
        <c:ser>
          <c:idx val="0"/>
          <c:order val="0"/>
          <c:tx>
            <c:strRef>
              <c:f>Foglio1!$B$1</c:f>
              <c:strCache>
                <c:ptCount val="1"/>
                <c:pt idx="0">
                  <c:v>Scenario peggiore</c:v>
                </c:pt>
              </c:strCache>
            </c:strRef>
          </c:tx>
          <c:spPr>
            <a:solidFill>
              <a:schemeClr val="accent4">
                <a:lumMod val="40000"/>
                <a:lumOff val="60000"/>
              </a:schemeClr>
            </a:solidFill>
            <a:ln>
              <a:noFill/>
            </a:ln>
            <a:effectLst/>
          </c:spPr>
          <c:invertIfNegative val="0"/>
          <c:cat>
            <c:strRef>
              <c:f>Foglio1!$A$2:$A$5</c:f>
              <c:strCache>
                <c:ptCount val="4"/>
                <c:pt idx="0">
                  <c:v>Velocità Totale</c:v>
                </c:pt>
                <c:pt idx="1">
                  <c:v>Cambio Anomalia</c:v>
                </c:pt>
                <c:pt idx="2">
                  <c:v>Cambio Piano</c:v>
                </c:pt>
                <c:pt idx="3">
                  <c:v>Bitangente</c:v>
                </c:pt>
              </c:strCache>
            </c:strRef>
          </c:cat>
          <c:val>
            <c:numRef>
              <c:f>Foglio1!$B$2:$B$5</c:f>
              <c:numCache>
                <c:formatCode>General</c:formatCode>
                <c:ptCount val="4"/>
                <c:pt idx="0">
                  <c:v>9.1510999999999996</c:v>
                </c:pt>
                <c:pt idx="1">
                  <c:v>2.8174999999999999</c:v>
                </c:pt>
                <c:pt idx="2">
                  <c:v>5.9992999999999999</c:v>
                </c:pt>
                <c:pt idx="3">
                  <c:v>1.1500999999999999</c:v>
                </c:pt>
              </c:numCache>
            </c:numRef>
          </c:val>
          <c:extLst>
            <c:ext xmlns:c16="http://schemas.microsoft.com/office/drawing/2014/chart" uri="{C3380CC4-5D6E-409C-BE32-E72D297353CC}">
              <c16:uniqueId val="{00000000-B679-4233-8531-1188095E1AAB}"/>
            </c:ext>
          </c:extLst>
        </c:ser>
        <c:ser>
          <c:idx val="1"/>
          <c:order val="1"/>
          <c:tx>
            <c:strRef>
              <c:f>Foglio1!$C$1</c:f>
              <c:strCache>
                <c:ptCount val="1"/>
                <c:pt idx="0">
                  <c:v>Standard Scelta</c:v>
                </c:pt>
              </c:strCache>
            </c:strRef>
          </c:tx>
          <c:spPr>
            <a:solidFill>
              <a:srgbClr val="FF0000"/>
            </a:solidFill>
            <a:ln>
              <a:noFill/>
            </a:ln>
            <a:effectLst/>
          </c:spPr>
          <c:invertIfNegative val="0"/>
          <c:cat>
            <c:strRef>
              <c:f>Foglio1!$A$2:$A$5</c:f>
              <c:strCache>
                <c:ptCount val="4"/>
                <c:pt idx="0">
                  <c:v>Velocità Totale</c:v>
                </c:pt>
                <c:pt idx="1">
                  <c:v>Cambio Anomalia</c:v>
                </c:pt>
                <c:pt idx="2">
                  <c:v>Cambio Piano</c:v>
                </c:pt>
                <c:pt idx="3">
                  <c:v>Bitangente</c:v>
                </c:pt>
              </c:strCache>
            </c:strRef>
          </c:cat>
          <c:val>
            <c:numRef>
              <c:f>Foglio1!$C$2:$C$5</c:f>
              <c:numCache>
                <c:formatCode>General</c:formatCode>
                <c:ptCount val="4"/>
                <c:pt idx="0">
                  <c:v>6.6449999999999996</c:v>
                </c:pt>
                <c:pt idx="1">
                  <c:v>0.71050000000000002</c:v>
                </c:pt>
                <c:pt idx="2">
                  <c:v>5.1840000000000002</c:v>
                </c:pt>
                <c:pt idx="3">
                  <c:v>0.75049999999999994</c:v>
                </c:pt>
              </c:numCache>
            </c:numRef>
          </c:val>
          <c:extLst>
            <c:ext xmlns:c16="http://schemas.microsoft.com/office/drawing/2014/chart" uri="{C3380CC4-5D6E-409C-BE32-E72D297353CC}">
              <c16:uniqueId val="{00000001-B679-4233-8531-1188095E1AAB}"/>
            </c:ext>
          </c:extLst>
        </c:ser>
        <c:ser>
          <c:idx val="2"/>
          <c:order val="2"/>
          <c:tx>
            <c:strRef>
              <c:f>Foglio1!$D$1</c:f>
              <c:strCache>
                <c:ptCount val="1"/>
                <c:pt idx="0">
                  <c:v>Scenario migliore</c:v>
                </c:pt>
              </c:strCache>
            </c:strRef>
          </c:tx>
          <c:spPr>
            <a:solidFill>
              <a:srgbClr val="FFC000"/>
            </a:solidFill>
            <a:ln>
              <a:noFill/>
            </a:ln>
            <a:effectLst/>
          </c:spPr>
          <c:invertIfNegative val="0"/>
          <c:dPt>
            <c:idx val="0"/>
            <c:invertIfNegative val="0"/>
            <c:bubble3D val="0"/>
            <c:spPr>
              <a:solidFill>
                <a:srgbClr val="FFC000"/>
              </a:solidFill>
              <a:ln>
                <a:noFill/>
              </a:ln>
              <a:effectLst/>
            </c:spPr>
            <c:extLst>
              <c:ext xmlns:c16="http://schemas.microsoft.com/office/drawing/2014/chart" uri="{C3380CC4-5D6E-409C-BE32-E72D297353CC}">
                <c16:uniqueId val="{00000006-B679-4233-8531-1188095E1AAB}"/>
              </c:ext>
            </c:extLst>
          </c:dPt>
          <c:dPt>
            <c:idx val="2"/>
            <c:invertIfNegative val="0"/>
            <c:bubble3D val="0"/>
            <c:spPr>
              <a:solidFill>
                <a:srgbClr val="FFC000"/>
              </a:solidFill>
              <a:ln>
                <a:noFill/>
              </a:ln>
              <a:effectLst/>
            </c:spPr>
            <c:extLst>
              <c:ext xmlns:c16="http://schemas.microsoft.com/office/drawing/2014/chart" uri="{C3380CC4-5D6E-409C-BE32-E72D297353CC}">
                <c16:uniqueId val="{00000003-458B-4EBA-A7B4-0A4176E3B9BE}"/>
              </c:ext>
            </c:extLst>
          </c:dPt>
          <c:dPt>
            <c:idx val="3"/>
            <c:invertIfNegative val="0"/>
            <c:bubble3D val="0"/>
            <c:spPr>
              <a:solidFill>
                <a:srgbClr val="FFC000"/>
              </a:solidFill>
              <a:ln>
                <a:noFill/>
              </a:ln>
              <a:effectLst/>
            </c:spPr>
            <c:extLst>
              <c:ext xmlns:c16="http://schemas.microsoft.com/office/drawing/2014/chart" uri="{C3380CC4-5D6E-409C-BE32-E72D297353CC}">
                <c16:uniqueId val="{00000005-B679-4233-8531-1188095E1AAB}"/>
              </c:ext>
            </c:extLst>
          </c:dPt>
          <c:cat>
            <c:strRef>
              <c:f>Foglio1!$A$2:$A$5</c:f>
              <c:strCache>
                <c:ptCount val="4"/>
                <c:pt idx="0">
                  <c:v>Velocità Totale</c:v>
                </c:pt>
                <c:pt idx="1">
                  <c:v>Cambio Anomalia</c:v>
                </c:pt>
                <c:pt idx="2">
                  <c:v>Cambio Piano</c:v>
                </c:pt>
                <c:pt idx="3">
                  <c:v>Bitangente</c:v>
                </c:pt>
              </c:strCache>
            </c:strRef>
          </c:cat>
          <c:val>
            <c:numRef>
              <c:f>Foglio1!$D$2:$D$5</c:f>
              <c:numCache>
                <c:formatCode>General</c:formatCode>
                <c:ptCount val="4"/>
                <c:pt idx="0">
                  <c:v>6.6449999999999996</c:v>
                </c:pt>
                <c:pt idx="1">
                  <c:v>0.37240000000000001</c:v>
                </c:pt>
                <c:pt idx="2">
                  <c:v>5.1840000000000002</c:v>
                </c:pt>
                <c:pt idx="3">
                  <c:v>0.75049999999999994</c:v>
                </c:pt>
              </c:numCache>
            </c:numRef>
          </c:val>
          <c:extLst>
            <c:ext xmlns:c16="http://schemas.microsoft.com/office/drawing/2014/chart" uri="{C3380CC4-5D6E-409C-BE32-E72D297353CC}">
              <c16:uniqueId val="{00000002-B679-4233-8531-1188095E1AAB}"/>
            </c:ext>
          </c:extLst>
        </c:ser>
        <c:dLbls>
          <c:showLegendKey val="0"/>
          <c:showVal val="0"/>
          <c:showCatName val="0"/>
          <c:showSerName val="0"/>
          <c:showPercent val="0"/>
          <c:showBubbleSize val="0"/>
        </c:dLbls>
        <c:gapWidth val="182"/>
        <c:axId val="934401280"/>
        <c:axId val="934400448"/>
      </c:barChart>
      <c:catAx>
        <c:axId val="9344012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it-IT"/>
          </a:p>
        </c:txPr>
        <c:crossAx val="934400448"/>
        <c:crosses val="autoZero"/>
        <c:auto val="1"/>
        <c:lblAlgn val="ctr"/>
        <c:lblOffset val="100"/>
        <c:noMultiLvlLbl val="0"/>
      </c:catAx>
      <c:valAx>
        <c:axId val="9344004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sz="1400" i="0" kern="1200" dirty="0">
                    <a:solidFill>
                      <a:srgbClr val="000000"/>
                    </a:solidFill>
                    <a:effectLst/>
                    <a:latin typeface="Cambria Math" panose="02040503050406030204" pitchFamily="18" charset="0"/>
                    <a:ea typeface="+mn-ea"/>
                    <a:cs typeface="+mn-cs"/>
                  </a:rPr>
                  <a:t>Δ𝑣 [𝑘𝑚/𝑠]</a:t>
                </a:r>
                <a:endParaRPr lang="it-IT" dirty="0">
                  <a:effectLst/>
                </a:endParaRPr>
              </a:p>
            </c:rich>
          </c:tx>
          <c:layout>
            <c:manualLayout>
              <c:xMode val="edge"/>
              <c:yMode val="edge"/>
              <c:x val="0.45809825290453976"/>
              <c:y val="0.89538212274769757"/>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it-I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9344012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206678769987194"/>
          <c:y val="7.4505226925323562E-2"/>
          <c:w val="0.69882648364251665"/>
          <c:h val="0.29497004557169437"/>
        </c:manualLayout>
      </c:layout>
      <c:barChart>
        <c:barDir val="bar"/>
        <c:grouping val="clustered"/>
        <c:varyColors val="0"/>
        <c:ser>
          <c:idx val="0"/>
          <c:order val="0"/>
          <c:tx>
            <c:strRef>
              <c:f>Foglio1!$B$1</c:f>
              <c:strCache>
                <c:ptCount val="1"/>
                <c:pt idx="0">
                  <c:v>Scenario peggiore</c:v>
                </c:pt>
              </c:strCache>
            </c:strRef>
          </c:tx>
          <c:spPr>
            <a:solidFill>
              <a:schemeClr val="accent4">
                <a:lumMod val="40000"/>
                <a:lumOff val="60000"/>
              </a:schemeClr>
            </a:solidFill>
            <a:ln>
              <a:noFill/>
            </a:ln>
            <a:effectLst/>
          </c:spPr>
          <c:invertIfNegative val="0"/>
          <c:cat>
            <c:strRef>
              <c:f>Foglio1!$A$2:$A$2</c:f>
              <c:strCache>
                <c:ptCount val="1"/>
                <c:pt idx="0">
                  <c:v>Tempo Totale</c:v>
                </c:pt>
              </c:strCache>
            </c:strRef>
          </c:cat>
          <c:val>
            <c:numRef>
              <c:f>Foglio1!$B$2:$B$2</c:f>
              <c:numCache>
                <c:formatCode>General</c:formatCode>
                <c:ptCount val="1"/>
                <c:pt idx="0">
                  <c:v>8.0190000000000001</c:v>
                </c:pt>
              </c:numCache>
            </c:numRef>
          </c:val>
          <c:extLst>
            <c:ext xmlns:c16="http://schemas.microsoft.com/office/drawing/2014/chart" uri="{C3380CC4-5D6E-409C-BE32-E72D297353CC}">
              <c16:uniqueId val="{00000000-B639-4738-9C0A-5266858D416C}"/>
            </c:ext>
          </c:extLst>
        </c:ser>
        <c:ser>
          <c:idx val="1"/>
          <c:order val="1"/>
          <c:tx>
            <c:strRef>
              <c:f>Foglio1!$C$1</c:f>
              <c:strCache>
                <c:ptCount val="1"/>
                <c:pt idx="0">
                  <c:v>Standard Scelta</c:v>
                </c:pt>
              </c:strCache>
            </c:strRef>
          </c:tx>
          <c:spPr>
            <a:solidFill>
              <a:srgbClr val="FF0000"/>
            </a:solidFill>
            <a:ln>
              <a:noFill/>
            </a:ln>
            <a:effectLst/>
          </c:spPr>
          <c:invertIfNegative val="0"/>
          <c:cat>
            <c:strRef>
              <c:f>Foglio1!$A$2:$A$2</c:f>
              <c:strCache>
                <c:ptCount val="1"/>
                <c:pt idx="0">
                  <c:v>Tempo Totale</c:v>
                </c:pt>
              </c:strCache>
            </c:strRef>
          </c:cat>
          <c:val>
            <c:numRef>
              <c:f>Foglio1!$C$2:$C$2</c:f>
              <c:numCache>
                <c:formatCode>General</c:formatCode>
                <c:ptCount val="1"/>
                <c:pt idx="0">
                  <c:v>4.8674999999999997</c:v>
                </c:pt>
              </c:numCache>
            </c:numRef>
          </c:val>
          <c:extLst>
            <c:ext xmlns:c16="http://schemas.microsoft.com/office/drawing/2014/chart" uri="{C3380CC4-5D6E-409C-BE32-E72D297353CC}">
              <c16:uniqueId val="{00000001-B639-4738-9C0A-5266858D416C}"/>
            </c:ext>
          </c:extLst>
        </c:ser>
        <c:ser>
          <c:idx val="2"/>
          <c:order val="2"/>
          <c:tx>
            <c:strRef>
              <c:f>Foglio1!$D$1</c:f>
              <c:strCache>
                <c:ptCount val="1"/>
                <c:pt idx="0">
                  <c:v>Scenario migliore</c:v>
                </c:pt>
              </c:strCache>
            </c:strRef>
          </c:tx>
          <c:spPr>
            <a:solidFill>
              <a:srgbClr val="FFC000"/>
            </a:solidFill>
            <a:ln>
              <a:noFill/>
            </a:ln>
            <a:effectLst/>
          </c:spPr>
          <c:invertIfNegative val="0"/>
          <c:dPt>
            <c:idx val="0"/>
            <c:invertIfNegative val="0"/>
            <c:bubble3D val="0"/>
            <c:spPr>
              <a:solidFill>
                <a:srgbClr val="FFC000"/>
              </a:solidFill>
              <a:ln>
                <a:noFill/>
              </a:ln>
              <a:effectLst/>
            </c:spPr>
            <c:extLst>
              <c:ext xmlns:c16="http://schemas.microsoft.com/office/drawing/2014/chart" uri="{C3380CC4-5D6E-409C-BE32-E72D297353CC}">
                <c16:uniqueId val="{00000003-B639-4738-9C0A-5266858D416C}"/>
              </c:ext>
            </c:extLst>
          </c:dPt>
          <c:cat>
            <c:strRef>
              <c:f>Foglio1!$A$2:$A$2</c:f>
              <c:strCache>
                <c:ptCount val="1"/>
                <c:pt idx="0">
                  <c:v>Tempo Totale</c:v>
                </c:pt>
              </c:strCache>
            </c:strRef>
          </c:cat>
          <c:val>
            <c:numRef>
              <c:f>Foglio1!$D$2:$D$2</c:f>
              <c:numCache>
                <c:formatCode>General</c:formatCode>
                <c:ptCount val="1"/>
                <c:pt idx="0">
                  <c:v>4.0060000000000002</c:v>
                </c:pt>
              </c:numCache>
            </c:numRef>
          </c:val>
          <c:extLst>
            <c:ext xmlns:c16="http://schemas.microsoft.com/office/drawing/2014/chart" uri="{C3380CC4-5D6E-409C-BE32-E72D297353CC}">
              <c16:uniqueId val="{00000008-B639-4738-9C0A-5266858D416C}"/>
            </c:ext>
          </c:extLst>
        </c:ser>
        <c:dLbls>
          <c:showLegendKey val="0"/>
          <c:showVal val="0"/>
          <c:showCatName val="0"/>
          <c:showSerName val="0"/>
          <c:showPercent val="0"/>
          <c:showBubbleSize val="0"/>
        </c:dLbls>
        <c:gapWidth val="182"/>
        <c:axId val="934401280"/>
        <c:axId val="934400448"/>
      </c:barChart>
      <c:catAx>
        <c:axId val="9344012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it-IT"/>
          </a:p>
        </c:txPr>
        <c:crossAx val="934400448"/>
        <c:crosses val="autoZero"/>
        <c:auto val="1"/>
        <c:lblAlgn val="ctr"/>
        <c:lblOffset val="100"/>
        <c:noMultiLvlLbl val="0"/>
      </c:catAx>
      <c:valAx>
        <c:axId val="9344004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sz="1400" i="0" kern="1200" dirty="0" err="1">
                    <a:solidFill>
                      <a:srgbClr val="000000"/>
                    </a:solidFill>
                    <a:effectLst/>
                    <a:latin typeface="Cambria Math" panose="02040503050406030204" pitchFamily="18" charset="0"/>
                    <a:ea typeface="+mn-ea"/>
                    <a:cs typeface="+mn-cs"/>
                  </a:rPr>
                  <a:t>Δt</a:t>
                </a:r>
                <a:r>
                  <a:rPr lang="en-GB" sz="1400" i="0" kern="1200" dirty="0">
                    <a:solidFill>
                      <a:srgbClr val="000000"/>
                    </a:solidFill>
                    <a:effectLst/>
                    <a:latin typeface="Cambria Math" panose="02040503050406030204" pitchFamily="18" charset="0"/>
                    <a:ea typeface="+mn-ea"/>
                    <a:cs typeface="+mn-cs"/>
                  </a:rPr>
                  <a:t> [h]</a:t>
                </a:r>
                <a:endParaRPr lang="it-IT" dirty="0">
                  <a:effectLst/>
                </a:endParaRPr>
              </a:p>
            </c:rich>
          </c:tx>
          <c:layout>
            <c:manualLayout>
              <c:xMode val="edge"/>
              <c:yMode val="edge"/>
              <c:x val="0.46626285120630334"/>
              <c:y val="0.5265443322526914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it-I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934401280"/>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it-IT"/>
          </a:p>
        </c:txPr>
      </c:legendEntry>
      <c:legendEntry>
        <c:idx val="1"/>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it-IT"/>
          </a:p>
        </c:txPr>
      </c:legendEntry>
      <c:legendEntry>
        <c:idx val="2"/>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it-IT"/>
          </a:p>
        </c:txPr>
      </c:legendEntry>
      <c:layout>
        <c:manualLayout>
          <c:xMode val="edge"/>
          <c:yMode val="edge"/>
          <c:x val="4.3428848418768026E-2"/>
          <c:y val="0.71374721012677544"/>
          <c:w val="0.85314664904313475"/>
          <c:h val="0.1707648394147466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072137-6D2F-4BC6-9464-B977199B0A75}" type="datetimeFigureOut">
              <a:rPr lang="it-IT" smtClean="0"/>
              <a:t>09/01/2023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A09090-268C-4DF2-B2E7-B5C5F4626554}" type="slidenum">
              <a:rPr lang="it-IT" smtClean="0"/>
              <a:t>‹N›</a:t>
            </a:fld>
            <a:endParaRPr lang="it-IT"/>
          </a:p>
        </p:txBody>
      </p:sp>
    </p:spTree>
    <p:extLst>
      <p:ext uri="{BB962C8B-B14F-4D97-AF65-F5344CB8AC3E}">
        <p14:creationId xmlns:p14="http://schemas.microsoft.com/office/powerpoint/2010/main" val="4136232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DA09090-268C-4DF2-B2E7-B5C5F4626554}"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4244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effectLst/>
                <a:latin typeface="Calibri" panose="020F0502020204030204" pitchFamily="34" charset="0"/>
                <a:ea typeface="Times New Roman" panose="02020603050405020304" pitchFamily="18" charset="0"/>
              </a:rPr>
              <a:t>La prima strategia alternativa è basata sull'uso di un'orbita circolare ausiliaria con lo stesso raggio dell'apocentro dell'orbita finale.</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Questa scelta è stata fatta per evitare la manovra necessaria per cambiare l’anomalia del pericentro, passando dall'orbita circolare all'orbita finale regolando solo il semi asse maggiore e l'eccentricità. </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 </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La strategia inizia con un trasferimento bitangente dal pericentro dell'orbita iniziale all'orbita di trasferimento circolare. </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Dopo di che si cambia il piano per ottenere la stessa orbita circolare sul piano orbitale finale.</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Una volta raggiunta l'intersezione tra l'orbita circolare e l'apocentro dell'orbita finale viene compiuto l’ultimo impulso per inserirsi </a:t>
            </a:r>
            <a:r>
              <a:rPr lang="it-IT" sz="1800">
                <a:effectLst/>
                <a:latin typeface="Calibri" panose="020F0502020204030204" pitchFamily="34" charset="0"/>
                <a:ea typeface="Times New Roman" panose="02020603050405020304" pitchFamily="18" charset="0"/>
              </a:rPr>
              <a:t>nell'orbita finale.</a:t>
            </a:r>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10</a:t>
            </a:fld>
            <a:endParaRPr lang="it-IT"/>
          </a:p>
        </p:txBody>
      </p:sp>
    </p:spTree>
    <p:extLst>
      <p:ext uri="{BB962C8B-B14F-4D97-AF65-F5344CB8AC3E}">
        <p14:creationId xmlns:p14="http://schemas.microsoft.com/office/powerpoint/2010/main" val="3069562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seconda alternativa proposta è costituita da un’</a:t>
            </a:r>
            <a:r>
              <a:rPr lang="it-IT" b="1" dirty="0"/>
              <a:t>unica manovra a due impulsi secanti</a:t>
            </a:r>
            <a:r>
              <a:rPr lang="it-IT" dirty="0"/>
              <a:t>, ed è stata costruita attraverso un </a:t>
            </a:r>
            <a:r>
              <a:rPr lang="it-IT" b="1" dirty="0"/>
              <a:t>metodo numerico implementato in MATLAB</a:t>
            </a:r>
            <a:r>
              <a:rPr lang="it-IT" dirty="0"/>
              <a:t>.</a:t>
            </a:r>
          </a:p>
          <a:p>
            <a:r>
              <a:rPr lang="it-IT" dirty="0"/>
              <a:t>L’idea iniziale era quella di trovare la manovra a due impulsi che in assoluto fosse in grado di </a:t>
            </a:r>
            <a:r>
              <a:rPr lang="it-IT" b="1" dirty="0"/>
              <a:t>minimizzare il costo complessivo della strategia</a:t>
            </a:r>
            <a:r>
              <a:rPr lang="it-IT" dirty="0"/>
              <a:t>.</a:t>
            </a:r>
          </a:p>
          <a:p>
            <a:r>
              <a:rPr lang="it-IT" dirty="0"/>
              <a:t>Tale orbita è stata poi scartata a favore di quella scelta a seguito di </a:t>
            </a:r>
            <a:r>
              <a:rPr lang="it-IT" b="1" dirty="0"/>
              <a:t>considerazioni sui tempi impiegati della strategia</a:t>
            </a:r>
            <a:r>
              <a:rPr lang="it-IT" dirty="0"/>
              <a:t>.</a:t>
            </a: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11</a:t>
            </a:fld>
            <a:endParaRPr lang="it-IT"/>
          </a:p>
        </p:txBody>
      </p:sp>
    </p:spTree>
    <p:extLst>
      <p:ext uri="{BB962C8B-B14F-4D97-AF65-F5344CB8AC3E}">
        <p14:creationId xmlns:p14="http://schemas.microsoft.com/office/powerpoint/2010/main" val="373985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trovare la </a:t>
            </a:r>
            <a:r>
              <a:rPr lang="it-IT" b="1" dirty="0"/>
              <a:t>manovra a costo minimo</a:t>
            </a:r>
            <a:r>
              <a:rPr lang="it-IT" dirty="0"/>
              <a:t>, sono state discretizzate le orbite iniziale e finale in vari punti.</a:t>
            </a:r>
          </a:p>
          <a:p>
            <a:r>
              <a:rPr lang="it-IT" b="1" dirty="0"/>
              <a:t>Per ogni coppia di punti iniziale e finale</a:t>
            </a:r>
            <a:r>
              <a:rPr lang="it-IT" dirty="0"/>
              <a:t>, sono state poi trovate tutte le possibili manovre secanti passanti da essi attraverso una variazione di anomalia di pericentro.</a:t>
            </a:r>
          </a:p>
          <a:p>
            <a:r>
              <a:rPr lang="it-IT" dirty="0"/>
              <a:t>Sono state poi scartate le manovre non valide grazie allo </a:t>
            </a:r>
            <a:r>
              <a:rPr lang="it-IT" b="1" dirty="0"/>
              <a:t>studio del grafico</a:t>
            </a:r>
            <a:r>
              <a:rPr lang="it-IT" dirty="0"/>
              <a:t> dell’eccentricità in funzione di omega.</a:t>
            </a:r>
          </a:p>
          <a:p>
            <a:r>
              <a:rPr lang="it-IT" dirty="0"/>
              <a:t>Dopo tale filtraggio, è stata scelta tra tutte la </a:t>
            </a:r>
            <a:r>
              <a:rPr lang="it-IT" b="1" dirty="0"/>
              <a:t>manovra con il minor costo totale</a:t>
            </a:r>
            <a:r>
              <a:rPr lang="it-IT" dirty="0"/>
              <a:t>.</a:t>
            </a: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12</a:t>
            </a:fld>
            <a:endParaRPr lang="it-IT"/>
          </a:p>
        </p:txBody>
      </p:sp>
    </p:spTree>
    <p:extLst>
      <p:ext uri="{BB962C8B-B14F-4D97-AF65-F5344CB8AC3E}">
        <p14:creationId xmlns:p14="http://schemas.microsoft.com/office/powerpoint/2010/main" val="4168619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Nella strategia così trovata si può notare che </a:t>
            </a:r>
            <a:r>
              <a:rPr lang="it-IT" b="1" dirty="0"/>
              <a:t>il punto di manovra è molto vicino al punto di partenza</a:t>
            </a:r>
            <a:r>
              <a:rPr lang="it-IT" dirty="0"/>
              <a:t>, leggermente indietreggiato.</a:t>
            </a:r>
          </a:p>
          <a:p>
            <a:r>
              <a:rPr lang="it-IT" dirty="0"/>
              <a:t>A causa di ciò, il </a:t>
            </a:r>
            <a:r>
              <a:rPr lang="it-IT" b="1" dirty="0"/>
              <a:t>tempo trascorso lungo l’orbita iniziale risulta notevole</a:t>
            </a:r>
            <a:r>
              <a:rPr lang="it-IT" dirty="0"/>
              <a:t>.</a:t>
            </a:r>
          </a:p>
          <a:p>
            <a:r>
              <a:rPr lang="it-IT" dirty="0"/>
              <a:t>Per limitare i tempi, è stato quindi pensato di </a:t>
            </a:r>
            <a:r>
              <a:rPr lang="it-IT" b="1" dirty="0"/>
              <a:t>ripetere il procedimento</a:t>
            </a:r>
            <a:r>
              <a:rPr lang="it-IT" dirty="0"/>
              <a:t> eseguito </a:t>
            </a:r>
            <a:r>
              <a:rPr lang="it-IT" b="1" dirty="0"/>
              <a:t>imponendo il primo punto di manovra nel punto iniziale</a:t>
            </a:r>
            <a:r>
              <a:rPr lang="it-IT" dirty="0"/>
              <a:t>, discretizzando solamente l’orbita finale.</a:t>
            </a:r>
          </a:p>
        </p:txBody>
      </p:sp>
      <p:sp>
        <p:nvSpPr>
          <p:cNvPr id="4" name="Segnaposto numero diapositiva 3"/>
          <p:cNvSpPr>
            <a:spLocks noGrp="1"/>
          </p:cNvSpPr>
          <p:nvPr>
            <p:ph type="sldNum" sz="quarter" idx="5"/>
          </p:nvPr>
        </p:nvSpPr>
        <p:spPr/>
        <p:txBody>
          <a:bodyPr/>
          <a:lstStyle/>
          <a:p>
            <a:fld id="{DDA09090-268C-4DF2-B2E7-B5C5F4626554}" type="slidenum">
              <a:rPr lang="it-IT" smtClean="0"/>
              <a:t>13</a:t>
            </a:fld>
            <a:endParaRPr lang="it-IT"/>
          </a:p>
        </p:txBody>
      </p:sp>
    </p:spTree>
    <p:extLst>
      <p:ext uri="{BB962C8B-B14F-4D97-AF65-F5344CB8AC3E}">
        <p14:creationId xmlns:p14="http://schemas.microsoft.com/office/powerpoint/2010/main" val="8117808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strategia così definita impiega quasi la </a:t>
            </a:r>
            <a:r>
              <a:rPr lang="it-IT" b="1" dirty="0"/>
              <a:t>metà del tempo rispetto alla precedente</a:t>
            </a:r>
            <a:r>
              <a:rPr lang="it-IT" dirty="0"/>
              <a:t>, al costo di sacrificare un </a:t>
            </a:r>
            <a:r>
              <a:rPr lang="it-IT" b="1" dirty="0"/>
              <a:t>aumento dei costi del 1.54%</a:t>
            </a:r>
            <a:r>
              <a:rPr lang="it-IT" dirty="0"/>
              <a:t>.</a:t>
            </a:r>
          </a:p>
          <a:p>
            <a:r>
              <a:rPr lang="it-IT" dirty="0"/>
              <a:t>Tale scelta risulta quindi un </a:t>
            </a:r>
            <a:r>
              <a:rPr lang="it-IT" b="1" dirty="0"/>
              <a:t>ottimo compromesso tra costo e tempo della strategia</a:t>
            </a:r>
            <a:r>
              <a:rPr lang="it-IT" dirty="0"/>
              <a:t>.</a:t>
            </a:r>
          </a:p>
        </p:txBody>
      </p:sp>
      <p:sp>
        <p:nvSpPr>
          <p:cNvPr id="4" name="Segnaposto numero diapositiva 3"/>
          <p:cNvSpPr>
            <a:spLocks noGrp="1"/>
          </p:cNvSpPr>
          <p:nvPr>
            <p:ph type="sldNum" sz="quarter" idx="5"/>
          </p:nvPr>
        </p:nvSpPr>
        <p:spPr/>
        <p:txBody>
          <a:bodyPr/>
          <a:lstStyle/>
          <a:p>
            <a:fld id="{DDA09090-268C-4DF2-B2E7-B5C5F4626554}" type="slidenum">
              <a:rPr lang="it-IT" smtClean="0"/>
              <a:t>14</a:t>
            </a:fld>
            <a:endParaRPr lang="it-IT"/>
          </a:p>
        </p:txBody>
      </p:sp>
    </p:spTree>
    <p:extLst>
      <p:ext uri="{BB962C8B-B14F-4D97-AF65-F5344CB8AC3E}">
        <p14:creationId xmlns:p14="http://schemas.microsoft.com/office/powerpoint/2010/main" val="864355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terza alternativa proposta fa </a:t>
            </a:r>
            <a:r>
              <a:rPr lang="it-IT" b="1" dirty="0"/>
              <a:t>uso di una manovra tangente effettuata in un punto arbitrario</a:t>
            </a:r>
            <a:r>
              <a:rPr lang="it-IT" dirty="0"/>
              <a:t>.</a:t>
            </a:r>
          </a:p>
          <a:p>
            <a:r>
              <a:rPr lang="it-IT" dirty="0"/>
              <a:t>Tale manovra risulta utile sia per </a:t>
            </a:r>
            <a:r>
              <a:rPr lang="it-IT" b="1" dirty="0"/>
              <a:t>cambiare l’anomalia di pericentro</a:t>
            </a:r>
            <a:r>
              <a:rPr lang="it-IT" dirty="0"/>
              <a:t> sia per </a:t>
            </a:r>
            <a:r>
              <a:rPr lang="it-IT" b="1" dirty="0"/>
              <a:t>diminuire il costo del cambio piano</a:t>
            </a:r>
            <a:r>
              <a:rPr lang="it-IT" dirty="0"/>
              <a:t> effettuato in seguito.</a:t>
            </a: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15</a:t>
            </a:fld>
            <a:endParaRPr lang="it-IT"/>
          </a:p>
        </p:txBody>
      </p:sp>
    </p:spTree>
    <p:extLst>
      <p:ext uri="{BB962C8B-B14F-4D97-AF65-F5344CB8AC3E}">
        <p14:creationId xmlns:p14="http://schemas.microsoft.com/office/powerpoint/2010/main" val="35254532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prima manovra effettuata dalla strategia è quindi la </a:t>
            </a:r>
            <a:r>
              <a:rPr lang="it-IT" b="1" dirty="0"/>
              <a:t>manovra tangente</a:t>
            </a:r>
            <a:r>
              <a:rPr lang="it-IT" dirty="0"/>
              <a:t>.</a:t>
            </a:r>
          </a:p>
          <a:p>
            <a:r>
              <a:rPr lang="it-IT" b="1" dirty="0"/>
              <a:t>L’anomalia di pericentro</a:t>
            </a:r>
            <a:r>
              <a:rPr lang="it-IT" dirty="0"/>
              <a:t> ottenuta a seguito della manovra </a:t>
            </a:r>
            <a:r>
              <a:rPr lang="it-IT" b="1" dirty="0"/>
              <a:t>è stata imposta</a:t>
            </a:r>
            <a:r>
              <a:rPr lang="it-IT" dirty="0"/>
              <a:t>, in modo che l’</a:t>
            </a:r>
            <a:r>
              <a:rPr lang="it-IT" b="1" dirty="0"/>
              <a:t>orbita dopo il cambio piano fosse allineata a quella finale</a:t>
            </a:r>
            <a:r>
              <a:rPr lang="it-IT" dirty="0"/>
              <a:t>.</a:t>
            </a:r>
          </a:p>
          <a:p>
            <a:r>
              <a:rPr lang="it-IT" dirty="0"/>
              <a:t>Oltre a questo, anche il </a:t>
            </a:r>
            <a:r>
              <a:rPr lang="it-IT" b="1" dirty="0"/>
              <a:t>modulo dell’impulso iniziale è stato imposto</a:t>
            </a:r>
            <a:r>
              <a:rPr lang="it-IT" dirty="0"/>
              <a:t>, in modo che il </a:t>
            </a:r>
            <a:r>
              <a:rPr lang="it-IT" b="1" dirty="0"/>
              <a:t>costo totale della strategia sia minimizzato</a:t>
            </a:r>
            <a:r>
              <a:rPr lang="it-IT" dirty="0"/>
              <a:t>.</a:t>
            </a: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16</a:t>
            </a:fld>
            <a:endParaRPr lang="it-IT"/>
          </a:p>
        </p:txBody>
      </p:sp>
    </p:spTree>
    <p:extLst>
      <p:ext uri="{BB962C8B-B14F-4D97-AF65-F5344CB8AC3E}">
        <p14:creationId xmlns:p14="http://schemas.microsoft.com/office/powerpoint/2010/main" val="42782374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a:t>
            </a:r>
            <a:r>
              <a:rPr lang="it-IT" b="1" dirty="0"/>
              <a:t>parametro omega</a:t>
            </a:r>
            <a:r>
              <a:rPr lang="it-IT" dirty="0"/>
              <a:t> da imporre è stato trovato agevolmente attraverso le </a:t>
            </a:r>
            <a:r>
              <a:rPr lang="it-IT" b="1" dirty="0"/>
              <a:t>formule di cambio piano</a:t>
            </a:r>
            <a:r>
              <a:rPr lang="it-IT" dirty="0"/>
              <a:t>, avendo come dati i parametri dell’orbita finale e l’inclinazione del piano iniziale.</a:t>
            </a:r>
          </a:p>
          <a:p>
            <a:r>
              <a:rPr lang="it-IT" dirty="0"/>
              <a:t>Il </a:t>
            </a:r>
            <a:r>
              <a:rPr lang="it-IT" b="1" dirty="0"/>
              <a:t>parametro di impulso iniziale</a:t>
            </a:r>
            <a:r>
              <a:rPr lang="it-IT" dirty="0"/>
              <a:t> da imporre è stato </a:t>
            </a:r>
            <a:r>
              <a:rPr lang="it-IT" b="1" dirty="0"/>
              <a:t>trovato numericamente attraverso il grafico</a:t>
            </a:r>
            <a:r>
              <a:rPr lang="it-IT" dirty="0"/>
              <a:t> del costo totale, di cui è stato scelto il valore minimo.</a:t>
            </a: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17</a:t>
            </a:fld>
            <a:endParaRPr lang="it-IT"/>
          </a:p>
        </p:txBody>
      </p:sp>
    </p:spTree>
    <p:extLst>
      <p:ext uri="{BB962C8B-B14F-4D97-AF65-F5344CB8AC3E}">
        <p14:creationId xmlns:p14="http://schemas.microsoft.com/office/powerpoint/2010/main" val="3223330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A seguito della manovra tangente è stato eseguito il </a:t>
            </a:r>
            <a:r>
              <a:rPr lang="it-IT" b="1" dirty="0"/>
              <a:t>cambio piano</a:t>
            </a:r>
            <a:r>
              <a:rPr lang="it-IT" dirty="0"/>
              <a:t>, il cui </a:t>
            </a:r>
            <a:r>
              <a:rPr lang="it-IT" b="1" dirty="0"/>
              <a:t>costo risulta ridotto grazie all’aumento di semiasse ed eccentricità</a:t>
            </a:r>
            <a:r>
              <a:rPr lang="it-IT" dirty="0"/>
              <a:t> dati dalla manovra precedente.</a:t>
            </a: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18</a:t>
            </a:fld>
            <a:endParaRPr lang="it-IT"/>
          </a:p>
        </p:txBody>
      </p:sp>
    </p:spTree>
    <p:extLst>
      <p:ext uri="{BB962C8B-B14F-4D97-AF65-F5344CB8AC3E}">
        <p14:creationId xmlns:p14="http://schemas.microsoft.com/office/powerpoint/2010/main" val="38748741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Infine ci si congiunge con l’orbita finale attraverso una semplice </a:t>
            </a:r>
            <a:r>
              <a:rPr lang="it-IT" b="1" dirty="0"/>
              <a:t>manovra bitangente</a:t>
            </a:r>
            <a:r>
              <a:rPr lang="it-IT" dirty="0"/>
              <a:t> dall’apocentro della prima al pericentro della seconda.</a:t>
            </a:r>
          </a:p>
          <a:p>
            <a:r>
              <a:rPr lang="it-IT" dirty="0"/>
              <a:t>Si può notare come il </a:t>
            </a:r>
            <a:r>
              <a:rPr lang="it-IT" b="1" dirty="0"/>
              <a:t>secondo impulso della manovra sia molto contenuto</a:t>
            </a:r>
            <a:r>
              <a:rPr lang="it-IT" dirty="0"/>
              <a:t>: ciò è dovuto al fatto che gli </a:t>
            </a:r>
            <a:r>
              <a:rPr lang="it-IT" b="1" dirty="0" err="1"/>
              <a:t>apocentri</a:t>
            </a:r>
            <a:r>
              <a:rPr lang="it-IT" dirty="0"/>
              <a:t> delle orbite di cambio piano e della finale sono molto </a:t>
            </a:r>
            <a:r>
              <a:rPr lang="it-IT" b="1" dirty="0"/>
              <a:t>vicini</a:t>
            </a:r>
            <a:r>
              <a:rPr lang="it-IT" dirty="0"/>
              <a:t> tra loro, a soli </a:t>
            </a:r>
            <a:r>
              <a:rPr lang="it-IT" b="1" dirty="0"/>
              <a:t>323 metri</a:t>
            </a:r>
            <a:r>
              <a:rPr lang="it-IT" dirty="0"/>
              <a:t> di distanza.</a:t>
            </a:r>
          </a:p>
          <a:p>
            <a:r>
              <a:rPr lang="it-IT" dirty="0"/>
              <a:t>Se invece di </a:t>
            </a:r>
            <a:r>
              <a:rPr lang="it-IT" b="1" dirty="0"/>
              <a:t>imporre</a:t>
            </a:r>
            <a:r>
              <a:rPr lang="it-IT" dirty="0"/>
              <a:t> l’impulso iniziale si fosse scelto di imporre la </a:t>
            </a:r>
            <a:r>
              <a:rPr lang="it-IT" b="1" dirty="0"/>
              <a:t>coincidenza tra gli </a:t>
            </a:r>
            <a:r>
              <a:rPr lang="it-IT" b="1" dirty="0" err="1"/>
              <a:t>apocentri</a:t>
            </a:r>
            <a:r>
              <a:rPr lang="it-IT" dirty="0"/>
              <a:t>, l’intera manovra sarebbe sostituita da un </a:t>
            </a:r>
            <a:r>
              <a:rPr lang="it-IT" b="1" dirty="0"/>
              <a:t>singolo impulso dell’apocentro</a:t>
            </a:r>
            <a:r>
              <a:rPr lang="it-IT" dirty="0"/>
              <a:t>.</a:t>
            </a: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19</a:t>
            </a:fld>
            <a:endParaRPr lang="it-IT"/>
          </a:p>
        </p:txBody>
      </p:sp>
    </p:spTree>
    <p:extLst>
      <p:ext uri="{BB962C8B-B14F-4D97-AF65-F5344CB8AC3E}">
        <p14:creationId xmlns:p14="http://schemas.microsoft.com/office/powerpoint/2010/main" val="859363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La cui consegna è quella di, assegnati dati relativi a due punti appartenenti ad orbite diverse, studiare, analizzare e scegliere differenti strategie di trasferimento,  sia attraverso un set predefinito di manovre standard, sia attraverso manovre da noi pensate.</a:t>
            </a:r>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2</a:t>
            </a:fld>
            <a:endParaRPr lang="it-IT"/>
          </a:p>
        </p:txBody>
      </p:sp>
    </p:spTree>
    <p:extLst>
      <p:ext uri="{BB962C8B-B14F-4D97-AF65-F5344CB8AC3E}">
        <p14:creationId xmlns:p14="http://schemas.microsoft.com/office/powerpoint/2010/main" val="10809100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Possiamo ora confrontare i costi, sia in termini di tempo che in termini di velocità, delle varie strategie considerate. Di osserva quindi come la strategia standard selezionata, indicata con S1, sia quella con il minor costo di velocità, ma non la minor richiesta di tempo. Il nostro obiettivo per la strategia standard proposta era proprio quello di diminuire il più possibile la velocità richiesta,</a:t>
            </a: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20</a:t>
            </a:fld>
            <a:endParaRPr lang="it-IT"/>
          </a:p>
        </p:txBody>
      </p:sp>
    </p:spTree>
    <p:extLst>
      <p:ext uri="{BB962C8B-B14F-4D97-AF65-F5344CB8AC3E}">
        <p14:creationId xmlns:p14="http://schemas.microsoft.com/office/powerpoint/2010/main" val="20746524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Per quanto riguarda le strategie alternative, alternativa A1 risulta essere la meno vantaggiosa di quelle proposte, con un aumento di costi e tempi del 4.98 e 85 % a causa delle maggiori dimensioni delle orbite percorse; la manovra secante, A2 è invece la migliore, sia per costi che per tempo con una riduzione sostanziale di entrambi i parametri di merito, 22.8 e 48.8 % rispettivamente. La terza strategia alternativa permette invece di avere un risparmio del 19.4 % nei costi di esecuzione, grazie soprattutto ad un cambio piano oculato, a discapito però dei tempi di esecuzione, che aumentano del 62.3%. </a:t>
            </a: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21</a:t>
            </a:fld>
            <a:endParaRPr lang="it-IT"/>
          </a:p>
        </p:txBody>
      </p:sp>
    </p:spTree>
    <p:extLst>
      <p:ext uri="{BB962C8B-B14F-4D97-AF65-F5344CB8AC3E}">
        <p14:creationId xmlns:p14="http://schemas.microsoft.com/office/powerpoint/2010/main" val="2460913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Della prima orbita sono assegnati i vettori posizione e velocità, da cui è possibile ricavare i parametri orbitali. Come possiamo vedere l’orbita è ellittica, non geostazionaria ne’ polare ne’ equatoriale e appartiene alle orbite medie. </a:t>
            </a: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3</a:t>
            </a:fld>
            <a:endParaRPr lang="it-IT"/>
          </a:p>
        </p:txBody>
      </p:sp>
    </p:spTree>
    <p:extLst>
      <p:ext uri="{BB962C8B-B14F-4D97-AF65-F5344CB8AC3E}">
        <p14:creationId xmlns:p14="http://schemas.microsoft.com/office/powerpoint/2010/main" val="3810474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2000" dirty="0">
                <a:effectLst/>
                <a:latin typeface="Calibri" panose="020F0502020204030204" pitchFamily="34" charset="0"/>
                <a:ea typeface="Calibri" panose="020F0502020204030204" pitchFamily="34" charset="0"/>
                <a:cs typeface="Times New Roman" panose="02020603050405020304" pitchFamily="18" charset="0"/>
              </a:rPr>
              <a:t>Della seconda orbita sono invece stati assegnati i parametri orbitali, da cui è possibile ricavare posizione e velocità del punto assegnato. Anche quest’orbita è ellittica, con un’eccentricità superiore alla precedente, è più ampia e presenta una maggiore inclinazione. Anche quest’orbita non risulta essere ne’ polare ne’ equatoriale.</a:t>
            </a:r>
          </a:p>
          <a:p>
            <a:endParaRPr lang="it-IT" sz="2000" dirty="0"/>
          </a:p>
          <a:p>
            <a:endParaRPr lang="it-IT" sz="2000"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4</a:t>
            </a:fld>
            <a:endParaRPr lang="it-IT"/>
          </a:p>
        </p:txBody>
      </p:sp>
    </p:spTree>
    <p:extLst>
      <p:ext uri="{BB962C8B-B14F-4D97-AF65-F5344CB8AC3E}">
        <p14:creationId xmlns:p14="http://schemas.microsoft.com/office/powerpoint/2010/main" val="539516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Times New Roman" panose="02020603050405020304" pitchFamily="18" charset="0"/>
              </a:rPr>
              <a:t>La strategia standard che è stata scelta è composta in sequenza da un trasferimento bitangente dal pericentro all'apocentro, un cambio di piano orbitale e un cambiamento dell'anomalia del pericentro. </a:t>
            </a:r>
            <a:endParaRPr lang="it-IT" sz="1200" dirty="0">
              <a:effectLst/>
              <a:latin typeface="Times New Roman" panose="02020603050405020304" pitchFamily="18" charset="0"/>
              <a:ea typeface="Times New Roman" panose="02020603050405020304" pitchFamily="18" charset="0"/>
            </a:endParaRPr>
          </a:p>
          <a:p>
            <a:endParaRPr lang="it-IT" sz="2800"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5</a:t>
            </a:fld>
            <a:endParaRPr lang="it-IT"/>
          </a:p>
        </p:txBody>
      </p:sp>
    </p:spTree>
    <p:extLst>
      <p:ext uri="{BB962C8B-B14F-4D97-AF65-F5344CB8AC3E}">
        <p14:creationId xmlns:p14="http://schemas.microsoft.com/office/powerpoint/2010/main" val="3267566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r>
              <a:rPr lang="it-IT" sz="1800" dirty="0">
                <a:effectLst/>
                <a:latin typeface="Calibri" panose="020F0502020204030204" pitchFamily="34" charset="0"/>
                <a:ea typeface="Times New Roman" panose="02020603050405020304" pitchFamily="18" charset="0"/>
              </a:rPr>
              <a:t>per eseguire la manovra bitangente è necessario prima raggiungere il pericentro dell'orbita iniziale, dove avviene il primo impulso. Questo trasferisce il satellite su una nuova orbita.</a:t>
            </a:r>
          </a:p>
          <a:p>
            <a:pPr algn="just"/>
            <a:endParaRPr lang="it-IT" sz="1800" dirty="0">
              <a:effectLst/>
              <a:latin typeface="Times New Roman" panose="02020603050405020304" pitchFamily="18" charset="0"/>
              <a:ea typeface="Times New Roman" panose="02020603050405020304" pitchFamily="18" charset="0"/>
            </a:endParaRPr>
          </a:p>
          <a:p>
            <a:pPr algn="just">
              <a:spcAft>
                <a:spcPts val="600"/>
              </a:spcAft>
            </a:pPr>
            <a:r>
              <a:rPr lang="it-IT" sz="1800" dirty="0">
                <a:effectLst/>
                <a:latin typeface="Calibri" panose="020F0502020204030204" pitchFamily="34" charset="0"/>
                <a:ea typeface="Times New Roman" panose="02020603050405020304" pitchFamily="18" charset="0"/>
              </a:rPr>
              <a:t>Una volta raggiunto l'apocentro dell'orbita di trasferimento, il satellite viene trasferito in una terza orbita attraverso un altro impulso. Questa orbita ha lo stesso semiasse maggiore e la stessa eccentricità dell'orbita finale assegnata.</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6</a:t>
            </a:fld>
            <a:endParaRPr lang="it-IT"/>
          </a:p>
        </p:txBody>
      </p:sp>
    </p:spTree>
    <p:extLst>
      <p:ext uri="{BB962C8B-B14F-4D97-AF65-F5344CB8AC3E}">
        <p14:creationId xmlns:p14="http://schemas.microsoft.com/office/powerpoint/2010/main" val="1299534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r>
              <a:rPr lang="it-IT" sz="1800" dirty="0">
                <a:effectLst/>
                <a:latin typeface="Calibri" panose="020F0502020204030204" pitchFamily="34" charset="0"/>
                <a:ea typeface="Times New Roman" panose="02020603050405020304" pitchFamily="18" charset="0"/>
              </a:rPr>
              <a:t>A questo punto è necessario cambiare l'inclinazione del piano orbitale in quello finale. </a:t>
            </a:r>
            <a:endParaRPr lang="it-IT" sz="1800" dirty="0">
              <a:effectLst/>
              <a:latin typeface="Times New Roman" panose="02020603050405020304" pitchFamily="18" charset="0"/>
              <a:ea typeface="Times New Roman" panose="02020603050405020304" pitchFamily="18" charset="0"/>
            </a:endParaRPr>
          </a:p>
          <a:p>
            <a:pPr algn="just">
              <a:spcAft>
                <a:spcPts val="600"/>
              </a:spcAft>
            </a:pPr>
            <a:r>
              <a:rPr lang="it-IT" sz="1800" dirty="0">
                <a:solidFill>
                  <a:srgbClr val="000000"/>
                </a:solidFill>
                <a:effectLst/>
                <a:latin typeface="Calibri" panose="020F0502020204030204" pitchFamily="34" charset="0"/>
                <a:ea typeface="Times New Roman" panose="02020603050405020304" pitchFamily="18" charset="0"/>
              </a:rPr>
              <a:t>Attraverso</a:t>
            </a:r>
            <a:r>
              <a:rPr lang="it-IT" sz="1800" dirty="0">
                <a:solidFill>
                  <a:srgbClr val="A8D08D"/>
                </a:solidFill>
                <a:effectLst/>
                <a:latin typeface="Calibri" panose="020F0502020204030204" pitchFamily="34" charset="0"/>
                <a:ea typeface="Times New Roman" panose="02020603050405020304" pitchFamily="18" charset="0"/>
              </a:rPr>
              <a:t> </a:t>
            </a:r>
            <a:r>
              <a:rPr lang="it-IT" sz="1800" dirty="0">
                <a:effectLst/>
                <a:latin typeface="Calibri" panose="020F0502020204030204" pitchFamily="34" charset="0"/>
                <a:ea typeface="Times New Roman" panose="02020603050405020304" pitchFamily="18" charset="0"/>
              </a:rPr>
              <a:t>questa manovra si possono ottenere l'inclinazione finale e l’ascensione retta del nodo ascendente finale.</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7</a:t>
            </a:fld>
            <a:endParaRPr lang="it-IT"/>
          </a:p>
        </p:txBody>
      </p:sp>
    </p:spTree>
    <p:extLst>
      <p:ext uri="{BB962C8B-B14F-4D97-AF65-F5344CB8AC3E}">
        <p14:creationId xmlns:p14="http://schemas.microsoft.com/office/powerpoint/2010/main" val="433482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effectLst/>
                <a:latin typeface="Calibri" panose="020F0502020204030204" pitchFamily="34" charset="0"/>
                <a:ea typeface="Times New Roman" panose="02020603050405020304" pitchFamily="18" charset="0"/>
              </a:rPr>
              <a:t>per raggiungere la configurazione dell'orbita finale è necessario variare anche l’anomalia del pericentro attraverso un quarto e ultimo impulso, c</a:t>
            </a:r>
            <a:r>
              <a:rPr lang="it-IT" sz="1800" dirty="0">
                <a:effectLst/>
                <a:latin typeface="Calibri" panose="020F0502020204030204" pitchFamily="34" charset="0"/>
              </a:rPr>
              <a:t>osì che si possa raggiungere il </a:t>
            </a:r>
            <a:r>
              <a:rPr lang="it-IT" sz="1800">
                <a:effectLst/>
                <a:latin typeface="Calibri" panose="020F0502020204030204" pitchFamily="34" charset="0"/>
              </a:rPr>
              <a:t>theta assegnato</a:t>
            </a:r>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8</a:t>
            </a:fld>
            <a:endParaRPr lang="it-IT"/>
          </a:p>
        </p:txBody>
      </p:sp>
    </p:spTree>
    <p:extLst>
      <p:ext uri="{BB962C8B-B14F-4D97-AF65-F5344CB8AC3E}">
        <p14:creationId xmlns:p14="http://schemas.microsoft.com/office/powerpoint/2010/main" val="3740614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effectLst/>
                <a:latin typeface="Calibri" panose="020F0502020204030204" pitchFamily="34" charset="0"/>
                <a:ea typeface="Times New Roman" panose="02020603050405020304" pitchFamily="18" charset="0"/>
              </a:rPr>
              <a:t>Tra le possibili combinazioni di manovre è stata scelta la standard appena descritta poiché questa strategia è quella con il costo più basso in termini di velocità, fino al 27,3% inferiore rispetto alle altre strategie. </a:t>
            </a:r>
            <a:endParaRPr lang="it-IT" sz="1800" dirty="0">
              <a:effectLst/>
              <a:latin typeface="Times New Roman" panose="02020603050405020304" pitchFamily="18" charset="0"/>
              <a:ea typeface="Times New Roman" panose="02020603050405020304" pitchFamily="18" charset="0"/>
            </a:endParaRPr>
          </a:p>
          <a:p>
            <a:pPr>
              <a:spcBef>
                <a:spcPts val="600"/>
              </a:spcBef>
            </a:pPr>
            <a:r>
              <a:rPr lang="it-IT" sz="1800" dirty="0">
                <a:effectLst/>
                <a:latin typeface="Calibri" panose="020F0502020204030204" pitchFamily="34" charset="0"/>
                <a:ea typeface="Times New Roman" panose="02020603050405020304" pitchFamily="18" charset="0"/>
              </a:rPr>
              <a:t>Questo è possibile dal momento che è stato scelto di non cambiare il piano orbitale come prima manovra e di farlo in un punto più lontano,</a:t>
            </a:r>
            <a:r>
              <a:rPr lang="it-IT" sz="1800" dirty="0">
                <a:solidFill>
                  <a:srgbClr val="A8D08D"/>
                </a:solidFill>
                <a:effectLst/>
                <a:latin typeface="Calibri" panose="020F0502020204030204" pitchFamily="34" charset="0"/>
                <a:ea typeface="Times New Roman" panose="02020603050405020304" pitchFamily="18" charset="0"/>
              </a:rPr>
              <a:t> </a:t>
            </a:r>
            <a:r>
              <a:rPr lang="it-IT" sz="1800" dirty="0">
                <a:effectLst/>
                <a:latin typeface="Calibri" panose="020F0502020204030204" pitchFamily="34" charset="0"/>
                <a:ea typeface="Times New Roman" panose="02020603050405020304" pitchFamily="18" charset="0"/>
              </a:rPr>
              <a:t>risparmiando fino al 13,6% di </a:t>
            </a:r>
            <a:r>
              <a:rPr lang="en-GB" sz="1800" dirty="0">
                <a:effectLst/>
                <a:latin typeface="Calibri" panose="020F0502020204030204" pitchFamily="34" charset="0"/>
                <a:ea typeface="Times New Roman" panose="02020603050405020304" pitchFamily="18" charset="0"/>
              </a:rPr>
              <a:t>Δ</a:t>
            </a:r>
            <a:r>
              <a:rPr lang="it-IT" sz="1800" dirty="0">
                <a:effectLst/>
                <a:latin typeface="Calibri" panose="020F0502020204030204" pitchFamily="34" charset="0"/>
                <a:ea typeface="Times New Roman" panose="02020603050405020304" pitchFamily="18" charset="0"/>
              </a:rPr>
              <a:t>v utilizzato per il cambio inclinazione.</a:t>
            </a:r>
            <a:endParaRPr lang="it-IT" sz="1800" dirty="0">
              <a:effectLst/>
              <a:latin typeface="Times New Roman" panose="02020603050405020304" pitchFamily="18" charset="0"/>
              <a:ea typeface="Times New Roman" panose="02020603050405020304" pitchFamily="18" charset="0"/>
            </a:endParaRPr>
          </a:p>
          <a:p>
            <a:pPr>
              <a:spcBef>
                <a:spcPts val="600"/>
              </a:spcBef>
            </a:pPr>
            <a:r>
              <a:rPr lang="it-IT" sz="1800" dirty="0">
                <a:effectLst/>
                <a:latin typeface="Calibri" panose="020F0502020204030204" pitchFamily="34" charset="0"/>
                <a:ea typeface="Times New Roman" panose="02020603050405020304" pitchFamily="18" charset="0"/>
              </a:rPr>
              <a:t>Inoltre la manovra bitangente scelta, ovvero quella da pericentro ad apocentro, è quella meno costosa</a:t>
            </a:r>
            <a:r>
              <a:rPr lang="it-IT" sz="1800" dirty="0">
                <a:solidFill>
                  <a:srgbClr val="C5E0B3"/>
                </a:solidFill>
                <a:effectLst/>
                <a:latin typeface="Calibri" panose="020F0502020204030204" pitchFamily="34" charset="0"/>
                <a:ea typeface="Times New Roman" panose="02020603050405020304" pitchFamily="18" charset="0"/>
              </a:rPr>
              <a:t>.</a:t>
            </a:r>
            <a:endParaRPr lang="it-IT" sz="1800" dirty="0">
              <a:effectLst/>
              <a:latin typeface="Times New Roman" panose="02020603050405020304" pitchFamily="18" charset="0"/>
              <a:ea typeface="Times New Roman" panose="02020603050405020304" pitchFamily="18" charset="0"/>
            </a:endParaRPr>
          </a:p>
          <a:p>
            <a:pPr>
              <a:spcBef>
                <a:spcPts val="600"/>
              </a:spcBef>
            </a:pPr>
            <a:r>
              <a:rPr lang="it-IT" sz="1800" dirty="0">
                <a:effectLst/>
                <a:latin typeface="Calibri" panose="020F0502020204030204" pitchFamily="34" charset="0"/>
                <a:ea typeface="Times New Roman" panose="02020603050405020304" pitchFamily="18" charset="0"/>
              </a:rPr>
              <a:t>Il costo associato al cambiamento di anomalia del pericentro è maggiore rispetto a quello di altre standard, ma nonostante questo il costo totale della strategia rimane il più conveniente.</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Il tempo richiesto dalla strategia proposta è superiore rispetto ad altre strategie, ma è dovuto alla scelta di ridurre il </a:t>
            </a:r>
            <a:r>
              <a:rPr lang="it-IT" sz="1800" dirty="0" err="1">
                <a:effectLst/>
                <a:latin typeface="Calibri" panose="020F0502020204030204" pitchFamily="34" charset="0"/>
                <a:ea typeface="Times New Roman" panose="02020603050405020304" pitchFamily="18" charset="0"/>
              </a:rPr>
              <a:t>Δv</a:t>
            </a:r>
            <a:r>
              <a:rPr lang="it-IT" sz="1800" dirty="0">
                <a:effectLst/>
                <a:latin typeface="Calibri" panose="020F0502020204030204" pitchFamily="34" charset="0"/>
                <a:ea typeface="Times New Roman" panose="02020603050405020304" pitchFamily="18" charset="0"/>
              </a:rPr>
              <a:t>. </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9</a:t>
            </a:fld>
            <a:endParaRPr lang="it-IT"/>
          </a:p>
        </p:txBody>
      </p:sp>
    </p:spTree>
    <p:extLst>
      <p:ext uri="{BB962C8B-B14F-4D97-AF65-F5344CB8AC3E}">
        <p14:creationId xmlns:p14="http://schemas.microsoft.com/office/powerpoint/2010/main" val="4043782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9B12F068-BFCB-4DDA-AEBA-90D02C5A37A3}" type="datetime1">
              <a:rPr lang="it-IT" smtClean="0"/>
              <a:t>09/01/2023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34967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02BFD265-87CE-4F6D-BA43-37C26ABE1195}" type="datetime1">
              <a:rPr lang="it-IT" smtClean="0"/>
              <a:t>09/01/2023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1915587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E82C3DCE-4D3B-4F05-AB82-07C30E5DB354}" type="datetime1">
              <a:rPr lang="it-IT" smtClean="0"/>
              <a:t>09/01/2023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1251112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838200" y="415400"/>
            <a:ext cx="9919319" cy="590931"/>
          </a:xfrm>
        </p:spPr>
        <p:txBody>
          <a:bodyPr wrap="none">
            <a:spAutoFit/>
          </a:bodyPr>
          <a:lstStyle>
            <a:lvl1pPr>
              <a:defRPr sz="3600" b="1"/>
            </a:lvl1pPr>
          </a:lstStyle>
          <a:p>
            <a:r>
              <a:rPr lang="it-IT"/>
              <a:t>Fare clic per modificare lo stile del titolo dello schema</a:t>
            </a:r>
            <a:endParaRPr lang="en-US" dirty="0"/>
          </a:p>
        </p:txBody>
      </p:sp>
      <p:sp>
        <p:nvSpPr>
          <p:cNvPr id="3" name="Content Placeholder 2"/>
          <p:cNvSpPr>
            <a:spLocks noGrp="1"/>
          </p:cNvSpPr>
          <p:nvPr>
            <p:ph idx="1"/>
          </p:nvPr>
        </p:nvSpPr>
        <p:spPr>
          <a:xfrm>
            <a:off x="838200" y="1329179"/>
            <a:ext cx="10515600" cy="4847784"/>
          </a:xfrm>
        </p:spPr>
        <p:txBody>
          <a:bodyPr>
            <a:normAutofit/>
          </a:bodyPr>
          <a:lstStyle>
            <a:lvl1pPr>
              <a:defRPr sz="1800"/>
            </a:lvl1pPr>
            <a:lvl2pPr>
              <a:defRPr sz="1600"/>
            </a:lvl2pPr>
            <a:lvl3pPr>
              <a:defRPr sz="1400"/>
            </a:lvl3pPr>
            <a:lvl4pPr>
              <a:defRPr sz="1200"/>
            </a:lvl4pPr>
            <a:lvl5pPr>
              <a:defRPr sz="12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5" name="Footer Placeholder 4"/>
          <p:cNvSpPr>
            <a:spLocks noGrp="1"/>
          </p:cNvSpPr>
          <p:nvPr>
            <p:ph type="ftr" sz="quarter" idx="11"/>
          </p:nvPr>
        </p:nvSpPr>
        <p:spPr>
          <a:xfrm>
            <a:off x="838200" y="6369635"/>
            <a:ext cx="4739888" cy="338554"/>
          </a:xfrm>
        </p:spPr>
        <p:txBody>
          <a:bodyPr wrap="none">
            <a:spAutoFit/>
          </a:bodyPr>
          <a:lstStyle>
            <a:lvl1pPr>
              <a:defRPr sz="1600"/>
            </a:lvl1pPr>
          </a:lstStyle>
          <a:p>
            <a:r>
              <a:rPr lang="it-IT" dirty="0"/>
              <a:t>Prova finale: Introduzione all’Analisi di Missioni Spaziali</a:t>
            </a:r>
          </a:p>
        </p:txBody>
      </p:sp>
      <p:sp>
        <p:nvSpPr>
          <p:cNvPr id="6" name="Slide Number Placeholder 5"/>
          <p:cNvSpPr>
            <a:spLocks noGrp="1"/>
          </p:cNvSpPr>
          <p:nvPr>
            <p:ph type="sldNum" sz="quarter" idx="12"/>
          </p:nvPr>
        </p:nvSpPr>
        <p:spPr/>
        <p:txBody>
          <a:bodyPr/>
          <a:lstStyle>
            <a:lvl1pPr>
              <a:defRPr sz="2000"/>
            </a:lvl1pPr>
          </a:lstStyle>
          <a:p>
            <a:fld id="{07ED6331-BE36-4EB0-BAD8-FC72B96BFAEC}" type="slidenum">
              <a:rPr lang="it-IT" smtClean="0"/>
              <a:pPr/>
              <a:t>‹N›</a:t>
            </a:fld>
            <a:endParaRPr lang="it-IT"/>
          </a:p>
        </p:txBody>
      </p:sp>
    </p:spTree>
    <p:extLst>
      <p:ext uri="{BB962C8B-B14F-4D97-AF65-F5344CB8AC3E}">
        <p14:creationId xmlns:p14="http://schemas.microsoft.com/office/powerpoint/2010/main" val="1887727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175B999D-A14B-4856-B8FD-A3CA79A6E9C9}" type="datetime1">
              <a:rPr lang="it-IT" smtClean="0"/>
              <a:t>09/01/2023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014796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a:xfrm>
            <a:off x="838200" y="415400"/>
            <a:ext cx="9919319" cy="590931"/>
          </a:xfrm>
        </p:spPr>
        <p:txBody>
          <a:bodyPr wrap="none">
            <a:spAutoFit/>
          </a:bodyPr>
          <a:lstStyle>
            <a:lvl1pPr>
              <a:defRPr sz="3600" b="1"/>
            </a:lvl1pPr>
          </a:lstStyle>
          <a:p>
            <a:r>
              <a:rPr lang="it-IT"/>
              <a:t>Fare clic per modificare lo stile del titolo dello schema</a:t>
            </a:r>
            <a:endParaRPr lang="en-US" dirty="0"/>
          </a:p>
        </p:txBody>
      </p:sp>
      <p:sp>
        <p:nvSpPr>
          <p:cNvPr id="3" name="Content Placeholder 2"/>
          <p:cNvSpPr>
            <a:spLocks noGrp="1"/>
          </p:cNvSpPr>
          <p:nvPr>
            <p:ph sz="half" idx="1"/>
          </p:nvPr>
        </p:nvSpPr>
        <p:spPr>
          <a:xfrm>
            <a:off x="838200" y="1300899"/>
            <a:ext cx="5181600" cy="4876064"/>
          </a:xfrm>
        </p:spPr>
        <p:txBody>
          <a:bodyPr>
            <a:normAutofit/>
          </a:bodyPr>
          <a:lstStyle>
            <a:lvl1pPr algn="l">
              <a:defRPr sz="1600"/>
            </a:lvl1pPr>
            <a:lvl2pPr algn="l">
              <a:defRPr sz="1400"/>
            </a:lvl2pPr>
            <a:lvl3pPr algn="l">
              <a:defRPr sz="1200"/>
            </a:lvl3pPr>
            <a:lvl4pPr algn="l">
              <a:defRPr sz="1100"/>
            </a:lvl4pPr>
            <a:lvl5pPr algn="l">
              <a:defRPr sz="11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4" name="Content Placeholder 3"/>
          <p:cNvSpPr>
            <a:spLocks noGrp="1"/>
          </p:cNvSpPr>
          <p:nvPr>
            <p:ph sz="half" idx="2"/>
          </p:nvPr>
        </p:nvSpPr>
        <p:spPr>
          <a:xfrm>
            <a:off x="6172200" y="1300899"/>
            <a:ext cx="5181600" cy="4876064"/>
          </a:xfrm>
        </p:spPr>
        <p:txBody>
          <a:bodyPr>
            <a:normAutofit/>
          </a:bodyPr>
          <a:lstStyle>
            <a:lvl1pPr>
              <a:defRPr sz="1600"/>
            </a:lvl1pPr>
            <a:lvl2pPr>
              <a:defRPr sz="1400"/>
            </a:lvl2pPr>
            <a:lvl3pPr>
              <a:defRPr sz="1200"/>
            </a:lvl3pPr>
            <a:lvl4pPr>
              <a:defRPr sz="1100"/>
            </a:lvl4pPr>
            <a:lvl5pPr>
              <a:defRPr sz="11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6" name="Footer Placeholder 5"/>
          <p:cNvSpPr>
            <a:spLocks noGrp="1"/>
          </p:cNvSpPr>
          <p:nvPr>
            <p:ph type="ftr" sz="quarter" idx="11"/>
          </p:nvPr>
        </p:nvSpPr>
        <p:spPr>
          <a:xfrm>
            <a:off x="838200" y="6369635"/>
            <a:ext cx="4739888" cy="338554"/>
          </a:xfrm>
        </p:spPr>
        <p:txBody>
          <a:bodyPr wrap="none">
            <a:spAutoFit/>
          </a:bodyPr>
          <a:lstStyle>
            <a:lvl1pPr>
              <a:defRPr sz="1600"/>
            </a:lvl1pPr>
          </a:lstStyle>
          <a:p>
            <a:r>
              <a:rPr lang="it-IT"/>
              <a:t>Prova finale: Introduzione all’Analisi di Missioni Spaziali</a:t>
            </a:r>
          </a:p>
        </p:txBody>
      </p:sp>
      <p:sp>
        <p:nvSpPr>
          <p:cNvPr id="7" name="Slide Number Placeholder 6"/>
          <p:cNvSpPr>
            <a:spLocks noGrp="1"/>
          </p:cNvSpPr>
          <p:nvPr>
            <p:ph type="sldNum" sz="quarter" idx="12"/>
          </p:nvPr>
        </p:nvSpPr>
        <p:spPr/>
        <p:txBody>
          <a:bodyPr/>
          <a:lstStyle>
            <a:lvl1pPr>
              <a:defRPr sz="2000"/>
            </a:lvl1pPr>
          </a:lstStyle>
          <a:p>
            <a:fld id="{07ED6331-BE36-4EB0-BAD8-FC72B96BFAEC}" type="slidenum">
              <a:rPr lang="it-IT" smtClean="0"/>
              <a:pPr/>
              <a:t>‹N›</a:t>
            </a:fld>
            <a:endParaRPr lang="it-IT"/>
          </a:p>
        </p:txBody>
      </p:sp>
    </p:spTree>
    <p:extLst>
      <p:ext uri="{BB962C8B-B14F-4D97-AF65-F5344CB8AC3E}">
        <p14:creationId xmlns:p14="http://schemas.microsoft.com/office/powerpoint/2010/main" val="3036212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3BEBCC6D-DEA7-4845-B5C1-2F629F43089F}" type="datetime1">
              <a:rPr lang="it-IT" smtClean="0"/>
              <a:t>09/01/2023</a:t>
            </a:fld>
            <a:endParaRPr lang="it-IT"/>
          </a:p>
        </p:txBody>
      </p:sp>
      <p:sp>
        <p:nvSpPr>
          <p:cNvPr id="8" name="Footer Placeholder 7"/>
          <p:cNvSpPr>
            <a:spLocks noGrp="1"/>
          </p:cNvSpPr>
          <p:nvPr>
            <p:ph type="ftr" sz="quarter" idx="11"/>
          </p:nvPr>
        </p:nvSpPr>
        <p:spPr/>
        <p:txBody>
          <a:bodyPr/>
          <a:lstStyle/>
          <a:p>
            <a:r>
              <a:rPr lang="it-IT"/>
              <a:t>Prova finale: Introduzione all’Analisi di Missioni Spaziali</a:t>
            </a:r>
          </a:p>
        </p:txBody>
      </p:sp>
      <p:sp>
        <p:nvSpPr>
          <p:cNvPr id="9" name="Slide Number Placeholder 8"/>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106176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80E9647C-8E0E-4638-B322-656011D8EC8C}" type="datetime1">
              <a:rPr lang="it-IT" smtClean="0"/>
              <a:t>09/01/2023</a:t>
            </a:fld>
            <a:endParaRPr lang="it-IT"/>
          </a:p>
        </p:txBody>
      </p:sp>
      <p:sp>
        <p:nvSpPr>
          <p:cNvPr id="4" name="Footer Placeholder 3"/>
          <p:cNvSpPr>
            <a:spLocks noGrp="1"/>
          </p:cNvSpPr>
          <p:nvPr>
            <p:ph type="ftr" sz="quarter" idx="11"/>
          </p:nvPr>
        </p:nvSpPr>
        <p:spPr/>
        <p:txBody>
          <a:bodyPr/>
          <a:lstStyle/>
          <a:p>
            <a:r>
              <a:rPr lang="it-IT"/>
              <a:t>Prova finale: Introduzione all’Analisi di Missioni Spaziali</a:t>
            </a:r>
          </a:p>
        </p:txBody>
      </p:sp>
      <p:sp>
        <p:nvSpPr>
          <p:cNvPr id="5" name="Slide Number Placeholder 4"/>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377674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B311E9-D6AA-42C7-8F1E-D96B58708839}" type="datetime1">
              <a:rPr lang="it-IT" smtClean="0"/>
              <a:t>09/01/2023</a:t>
            </a:fld>
            <a:endParaRPr lang="it-IT"/>
          </a:p>
        </p:txBody>
      </p:sp>
      <p:sp>
        <p:nvSpPr>
          <p:cNvPr id="3" name="Footer Placeholder 2"/>
          <p:cNvSpPr>
            <a:spLocks noGrp="1"/>
          </p:cNvSpPr>
          <p:nvPr>
            <p:ph type="ftr" sz="quarter" idx="11"/>
          </p:nvPr>
        </p:nvSpPr>
        <p:spPr/>
        <p:txBody>
          <a:bodyPr/>
          <a:lstStyle/>
          <a:p>
            <a:r>
              <a:rPr lang="it-IT"/>
              <a:t>Prova finale: Introduzione all’Analisi di Missioni Spaziali</a:t>
            </a:r>
          </a:p>
        </p:txBody>
      </p:sp>
      <p:sp>
        <p:nvSpPr>
          <p:cNvPr id="4" name="Slide Number Placeholder 3"/>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2677028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AAB4675-AFE9-4872-A497-2CBF8C6F87D5}" type="datetime1">
              <a:rPr lang="it-IT" smtClean="0"/>
              <a:t>09/01/2023</a:t>
            </a:fld>
            <a:endParaRPr lang="it-IT"/>
          </a:p>
        </p:txBody>
      </p:sp>
      <p:sp>
        <p:nvSpPr>
          <p:cNvPr id="6" name="Footer Placeholder 5"/>
          <p:cNvSpPr>
            <a:spLocks noGrp="1"/>
          </p:cNvSpPr>
          <p:nvPr>
            <p:ph type="ftr" sz="quarter" idx="11"/>
          </p:nvPr>
        </p:nvSpPr>
        <p:spPr/>
        <p:txBody>
          <a:bodyPr/>
          <a:lstStyle/>
          <a:p>
            <a:r>
              <a:rPr lang="it-IT"/>
              <a:t>Prova finale: Introduzione all’Analisi di Missioni Spaziali</a:t>
            </a:r>
          </a:p>
        </p:txBody>
      </p:sp>
      <p:sp>
        <p:nvSpPr>
          <p:cNvPr id="7" name="Slide Number Placeholder 6"/>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1711771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C57332B-46D7-4397-B5F9-BE6A4C2E02A4}" type="datetime1">
              <a:rPr lang="it-IT" smtClean="0"/>
              <a:t>09/01/2023</a:t>
            </a:fld>
            <a:endParaRPr lang="it-IT"/>
          </a:p>
        </p:txBody>
      </p:sp>
      <p:sp>
        <p:nvSpPr>
          <p:cNvPr id="6" name="Footer Placeholder 5"/>
          <p:cNvSpPr>
            <a:spLocks noGrp="1"/>
          </p:cNvSpPr>
          <p:nvPr>
            <p:ph type="ftr" sz="quarter" idx="11"/>
          </p:nvPr>
        </p:nvSpPr>
        <p:spPr/>
        <p:txBody>
          <a:bodyPr/>
          <a:lstStyle/>
          <a:p>
            <a:r>
              <a:rPr lang="it-IT"/>
              <a:t>Prova finale: Introduzione all’Analisi di Missioni Spaziali</a:t>
            </a:r>
          </a:p>
        </p:txBody>
      </p:sp>
      <p:sp>
        <p:nvSpPr>
          <p:cNvPr id="7" name="Slide Number Placeholder 6"/>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221628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dirty="0"/>
              <a:t>Fare clic per modificare lo stile del titolo dello schema</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81B815-9B49-4B3A-83E0-4A0231C106D3}" type="datetime1">
              <a:rPr lang="it-IT" smtClean="0"/>
              <a:t>09/01/2023</a:t>
            </a:fld>
            <a:endParaRPr lang="it-IT"/>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Prova finale: Introduzione all’Analisi di Missioni Spaziali</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ED6331-BE36-4EB0-BAD8-FC72B96BFAEC}" type="slidenum">
              <a:rPr lang="it-IT" smtClean="0"/>
              <a:t>‹N›</a:t>
            </a:fld>
            <a:endParaRPr lang="it-IT"/>
          </a:p>
        </p:txBody>
      </p:sp>
    </p:spTree>
    <p:extLst>
      <p:ext uri="{BB962C8B-B14F-4D97-AF65-F5344CB8AC3E}">
        <p14:creationId xmlns:p14="http://schemas.microsoft.com/office/powerpoint/2010/main" val="20638933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0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C5A8E5-9928-DF67-4BBF-960F4F299C39}"/>
              </a:ext>
            </a:extLst>
          </p:cNvPr>
          <p:cNvSpPr>
            <a:spLocks noGrp="1"/>
          </p:cNvSpPr>
          <p:nvPr>
            <p:ph type="ctrTitle"/>
          </p:nvPr>
        </p:nvSpPr>
        <p:spPr>
          <a:xfrm>
            <a:off x="476816" y="4811242"/>
            <a:ext cx="6025662" cy="1912828"/>
          </a:xfrm>
        </p:spPr>
        <p:txBody>
          <a:bodyPr anchor="t">
            <a:normAutofit/>
          </a:bodyPr>
          <a:lstStyle/>
          <a:p>
            <a:pPr algn="l"/>
            <a:r>
              <a:rPr lang="it-IT" sz="3200" i="1" dirty="0">
                <a:solidFill>
                  <a:schemeClr val="bg1"/>
                </a:solidFill>
              </a:rPr>
              <a:t>Gruppo C13</a:t>
            </a:r>
            <a:br>
              <a:rPr lang="it-IT" sz="3200" i="1" dirty="0">
                <a:solidFill>
                  <a:schemeClr val="bg1"/>
                </a:solidFill>
              </a:rPr>
            </a:br>
            <a:r>
              <a:rPr lang="it-IT" sz="3200" i="1" dirty="0">
                <a:solidFill>
                  <a:schemeClr val="bg1"/>
                </a:solidFill>
              </a:rPr>
              <a:t>Prova finale</a:t>
            </a:r>
            <a:br>
              <a:rPr lang="it-IT" sz="3200" i="1" dirty="0">
                <a:solidFill>
                  <a:schemeClr val="bg1"/>
                </a:solidFill>
              </a:rPr>
            </a:br>
            <a:r>
              <a:rPr lang="it-IT" sz="3200" i="1" dirty="0">
                <a:solidFill>
                  <a:schemeClr val="bg1"/>
                </a:solidFill>
              </a:rPr>
              <a:t>Introduzione all’analisi di missioni spaziali</a:t>
            </a:r>
          </a:p>
        </p:txBody>
      </p:sp>
      <p:sp>
        <p:nvSpPr>
          <p:cNvPr id="3" name="Sottotitolo 2">
            <a:extLst>
              <a:ext uri="{FF2B5EF4-FFF2-40B4-BE49-F238E27FC236}">
                <a16:creationId xmlns:a16="http://schemas.microsoft.com/office/drawing/2014/main" id="{2B290462-B317-70A7-85D6-BB0E9EB8733A}"/>
              </a:ext>
            </a:extLst>
          </p:cNvPr>
          <p:cNvSpPr>
            <a:spLocks noGrp="1"/>
          </p:cNvSpPr>
          <p:nvPr>
            <p:ph type="subTitle" idx="1"/>
          </p:nvPr>
        </p:nvSpPr>
        <p:spPr>
          <a:xfrm>
            <a:off x="6670549" y="4811242"/>
            <a:ext cx="4747728" cy="1709849"/>
          </a:xfrm>
        </p:spPr>
        <p:txBody>
          <a:bodyPr anchor="b">
            <a:normAutofit/>
          </a:bodyPr>
          <a:lstStyle/>
          <a:p>
            <a:pPr algn="l"/>
            <a:r>
              <a:rPr lang="it-IT" dirty="0">
                <a:solidFill>
                  <a:schemeClr val="bg1"/>
                </a:solidFill>
                <a:latin typeface="+mj-lt"/>
              </a:rPr>
              <a:t>Silvia Pala                     10694997</a:t>
            </a:r>
          </a:p>
          <a:p>
            <a:pPr algn="l"/>
            <a:r>
              <a:rPr lang="it-IT" dirty="0">
                <a:solidFill>
                  <a:schemeClr val="bg1"/>
                </a:solidFill>
                <a:latin typeface="+mj-lt"/>
              </a:rPr>
              <a:t>Alex Cristian </a:t>
            </a:r>
            <a:r>
              <a:rPr lang="it-IT" dirty="0" err="1">
                <a:solidFill>
                  <a:schemeClr val="bg1"/>
                </a:solidFill>
                <a:latin typeface="+mj-lt"/>
              </a:rPr>
              <a:t>Turcu</a:t>
            </a:r>
            <a:r>
              <a:rPr lang="it-IT" dirty="0">
                <a:solidFill>
                  <a:schemeClr val="bg1"/>
                </a:solidFill>
                <a:latin typeface="+mj-lt"/>
              </a:rPr>
              <a:t>     10711624</a:t>
            </a:r>
          </a:p>
          <a:p>
            <a:pPr algn="l"/>
            <a:r>
              <a:rPr lang="it-IT" dirty="0">
                <a:solidFill>
                  <a:schemeClr val="bg1"/>
                </a:solidFill>
                <a:latin typeface="+mj-lt"/>
              </a:rPr>
              <a:t>Paolo Vanelli               10730510</a:t>
            </a:r>
          </a:p>
        </p:txBody>
      </p:sp>
    </p:spTree>
    <p:extLst>
      <p:ext uri="{BB962C8B-B14F-4D97-AF65-F5344CB8AC3E}">
        <p14:creationId xmlns:p14="http://schemas.microsoft.com/office/powerpoint/2010/main" val="1073600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687DCC3-F852-ED73-F240-ECCDA9F3B4A0}"/>
              </a:ext>
            </a:extLst>
          </p:cNvPr>
          <p:cNvSpPr>
            <a:spLocks noGrp="1"/>
          </p:cNvSpPr>
          <p:nvPr>
            <p:ph type="title"/>
          </p:nvPr>
        </p:nvSpPr>
        <p:spPr/>
        <p:txBody>
          <a:bodyPr/>
          <a:lstStyle/>
          <a:p>
            <a:r>
              <a:rPr lang="it-IT" dirty="0"/>
              <a:t>Alternativa 1</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C80072F3-5290-A1B1-74E4-ED69C98F86D4}"/>
                  </a:ext>
                </a:extLst>
              </p:cNvPr>
              <p:cNvSpPr>
                <a:spLocks noGrp="1"/>
              </p:cNvSpPr>
              <p:nvPr>
                <p:ph sz="half" idx="1"/>
              </p:nvPr>
            </p:nvSpPr>
            <p:spPr/>
            <p:txBody>
              <a:bodyPr>
                <a:normAutofit lnSpcReduction="10000"/>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Idea di partenza: </a:t>
                </a: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utilizzare un’orbita circolare ausiliaria con raggio </a:t>
                </a:r>
                <a14:m>
                  <m:oMath xmlns:m="http://schemas.openxmlformats.org/officeDocument/2006/math">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sub>
                    </m:s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mn-cs"/>
                      </a:rPr>
                      <m:t>=</m:t>
                    </m:r>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𝑎𝑓</m:t>
                        </m:r>
                      </m:sub>
                    </m:s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per evitare di compiere la manovra per cambiare l’anomalia del pericentro</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Trasferimento bitangente dal pericentro dell'orbita iniziale all'orbita di trasferimento circolare </a:t>
                </a:r>
                <a14:m>
                  <m:oMath xmlns:m="http://schemas.openxmlformats.org/officeDocument/2006/math">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sub>
                    </m:s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mn-cs"/>
                      </a:rPr>
                      <m:t>=</m:t>
                    </m:r>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𝑎𝑓</m:t>
                        </m:r>
                      </m:sub>
                    </m:sSub>
                  </m:oMath>
                </a14:m>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(impulso 1 e 2)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Cambio piano (impulso 3)</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intersezione tra orbita circolare e l’apocentro di quella finale (impulso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mn-cs"/>
                  </a:rPr>
                  <a:t>6.9762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𝐭</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9.0027</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𝐡</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 </a:t>
                </a:r>
                <a14:m>
                  <m:oMath xmlns:m="http://schemas.openxmlformats.org/officeDocument/2006/math">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𝟑𝟐𝟒𝟎𝟗</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𝟗𝟓𝟓𝟗</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buNone/>
                </a:pPr>
                <a:endParaRPr lang="it-IT" dirty="0"/>
              </a:p>
            </p:txBody>
          </p:sp>
        </mc:Choice>
        <mc:Fallback xmlns="">
          <p:sp>
            <p:nvSpPr>
              <p:cNvPr id="6" name="Segnaposto contenuto 5">
                <a:extLst>
                  <a:ext uri="{FF2B5EF4-FFF2-40B4-BE49-F238E27FC236}">
                    <a16:creationId xmlns:a16="http://schemas.microsoft.com/office/drawing/2014/main" id="{C80072F3-5290-A1B1-74E4-ED69C98F86D4}"/>
                  </a:ext>
                </a:extLst>
              </p:cNvPr>
              <p:cNvSpPr>
                <a:spLocks noGrp="1" noRot="1" noChangeAspect="1" noMove="1" noResize="1" noEditPoints="1" noAdjustHandles="1" noChangeArrowheads="1" noChangeShapeType="1" noTextEdit="1"/>
              </p:cNvSpPr>
              <p:nvPr>
                <p:ph sz="half" idx="1"/>
              </p:nvPr>
            </p:nvSpPr>
            <p:spPr>
              <a:blipFill>
                <a:blip r:embed="rId3"/>
                <a:stretch>
                  <a:fillRect l="-1059" t="-1125"/>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43198BAC-220D-DD09-F3DB-9406186A8EC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480097"/>
            <a:ext cx="5181600" cy="4516932"/>
          </a:xfrm>
        </p:spPr>
      </p:pic>
      <p:sp>
        <p:nvSpPr>
          <p:cNvPr id="4" name="Segnaposto piè di pagina 3">
            <a:extLst>
              <a:ext uri="{FF2B5EF4-FFF2-40B4-BE49-F238E27FC236}">
                <a16:creationId xmlns:a16="http://schemas.microsoft.com/office/drawing/2014/main" id="{84A94DF1-D78C-9808-8E6F-5DE948CDB065}"/>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D7E8F952-493A-EB6E-08B9-38A596AC67B9}"/>
              </a:ext>
            </a:extLst>
          </p:cNvPr>
          <p:cNvSpPr>
            <a:spLocks noGrp="1"/>
          </p:cNvSpPr>
          <p:nvPr>
            <p:ph type="sldNum" sz="quarter" idx="12"/>
          </p:nvPr>
        </p:nvSpPr>
        <p:spPr/>
        <p:txBody>
          <a:bodyPr/>
          <a:lstStyle/>
          <a:p>
            <a:fld id="{07ED6331-BE36-4EB0-BAD8-FC72B96BFAEC}" type="slidenum">
              <a:rPr lang="it-IT" smtClean="0"/>
              <a:pPr/>
              <a:t>10</a:t>
            </a:fld>
            <a:endParaRPr lang="it-IT"/>
          </a:p>
        </p:txBody>
      </p:sp>
    </p:spTree>
    <p:extLst>
      <p:ext uri="{BB962C8B-B14F-4D97-AF65-F5344CB8AC3E}">
        <p14:creationId xmlns:p14="http://schemas.microsoft.com/office/powerpoint/2010/main" val="616837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E8DACB-28C7-CA57-441F-80C866C48A68}"/>
              </a:ext>
            </a:extLst>
          </p:cNvPr>
          <p:cNvSpPr>
            <a:spLocks noGrp="1"/>
          </p:cNvSpPr>
          <p:nvPr>
            <p:ph type="title"/>
          </p:nvPr>
        </p:nvSpPr>
        <p:spPr/>
        <p:txBody>
          <a:bodyPr/>
          <a:lstStyle/>
          <a:p>
            <a:r>
              <a:rPr lang="it-IT" dirty="0"/>
              <a:t>Alternativa 2: Strategia Secante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A43379CC-7C6A-D625-C187-469FBD1C6A4F}"/>
                  </a:ext>
                </a:extLst>
              </p:cNvPr>
              <p:cNvSpPr>
                <a:spLocks noGrp="1"/>
              </p:cNvSpPr>
              <p:nvPr>
                <p:ph sz="half" idx="1"/>
              </p:nvPr>
            </p:nvSpPr>
            <p:spPr/>
            <p:txBody>
              <a:bodyPr tIns="468000">
                <a:normAutofit/>
              </a:bodyPr>
              <a:lstStyle/>
              <a:p>
                <a:pPr>
                  <a:lnSpc>
                    <a:spcPct val="160000"/>
                  </a:lnSpc>
                </a:pPr>
                <a:r>
                  <a:rPr lang="it-IT" sz="1700" b="1" dirty="0"/>
                  <a:t>Idea di partenza</a:t>
                </a:r>
                <a:r>
                  <a:rPr lang="it-IT" sz="1700" dirty="0"/>
                  <a:t>: sfruttare metodi di calcolo numerico (MATLAB) per ottenere un’orbita a due impulsi con il </a:t>
                </a:r>
                <a14:m>
                  <m:oMath xmlns:m="http://schemas.openxmlformats.org/officeDocument/2006/math">
                    <m:r>
                      <m:rPr>
                        <m:sty m:val="p"/>
                      </m:rPr>
                      <a:rPr lang="it-IT" sz="1700" b="0" i="0" u="sng" smtClean="0">
                        <a:latin typeface="Cambria Math" panose="02040503050406030204" pitchFamily="18" charset="0"/>
                      </a:rPr>
                      <m:t>Δ</m:t>
                    </m:r>
                    <m:r>
                      <a:rPr lang="it-IT" sz="1700" b="0" i="1" u="sng" smtClean="0">
                        <a:latin typeface="Cambria Math" panose="02040503050406030204" pitchFamily="18" charset="0"/>
                      </a:rPr>
                      <m:t>𝑣</m:t>
                    </m:r>
                  </m:oMath>
                </a14:m>
                <a:r>
                  <a:rPr lang="it-IT" sz="1700" u="sng" dirty="0"/>
                  <a:t> più basso possibile</a:t>
                </a:r>
              </a:p>
              <a:p>
                <a:pPr>
                  <a:lnSpc>
                    <a:spcPct val="160000"/>
                  </a:lnSpc>
                </a:pPr>
                <a:r>
                  <a:rPr lang="it-IT" sz="1700" b="1" dirty="0"/>
                  <a:t>Risultato</a:t>
                </a:r>
                <a:r>
                  <a:rPr lang="it-IT" sz="1700" dirty="0"/>
                  <a:t>: trasferimento secante da orbita iniziale a orbita finale, con </a:t>
                </a:r>
                <a14:m>
                  <m:oMath xmlns:m="http://schemas.openxmlformats.org/officeDocument/2006/math">
                    <m:r>
                      <m:rPr>
                        <m:sty m:val="p"/>
                      </m:rPr>
                      <a:rPr lang="it-IT" sz="1700" b="0" i="0" u="sng" smtClean="0">
                        <a:latin typeface="Cambria Math" panose="02040503050406030204" pitchFamily="18" charset="0"/>
                      </a:rPr>
                      <m:t>Δ</m:t>
                    </m:r>
                    <m:r>
                      <a:rPr lang="it-IT" sz="1700" b="0" i="1" u="sng" smtClean="0">
                        <a:latin typeface="Cambria Math" panose="02040503050406030204" pitchFamily="18" charset="0"/>
                      </a:rPr>
                      <m:t>𝑣</m:t>
                    </m:r>
                  </m:oMath>
                </a14:m>
                <a:r>
                  <a:rPr lang="it-IT" sz="1700" u="sng" dirty="0"/>
                  <a:t> vicino al minimo e tempo di manovra fortemente ridotto</a:t>
                </a:r>
                <a:endParaRPr lang="it-IT" sz="1700" dirty="0"/>
              </a:p>
              <a:p>
                <a:pPr marL="0" indent="0">
                  <a:buNone/>
                </a:pPr>
                <a:endParaRPr lang="it-IT" sz="1700" dirty="0"/>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𝒗</m:t>
                        </m:r>
                      </m:e>
                      <m:sub>
                        <m:r>
                          <a:rPr lang="it-IT" sz="1700" b="1" i="1" smtClean="0">
                            <a:latin typeface="Cambria Math" panose="02040503050406030204" pitchFamily="18" charset="0"/>
                          </a:rPr>
                          <m:t>𝒕𝒐𝒕</m:t>
                        </m:r>
                      </m:sub>
                    </m:sSub>
                  </m:oMath>
                </a14:m>
                <a:r>
                  <a:rPr lang="it-IT" sz="1700" b="1" dirty="0"/>
                  <a:t> = 5.1306 km/s</a:t>
                </a:r>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𝒕</m:t>
                        </m:r>
                      </m:e>
                      <m:sub>
                        <m:r>
                          <a:rPr lang="it-IT" sz="1700" b="1" i="1" smtClean="0">
                            <a:latin typeface="Cambria Math" panose="02040503050406030204" pitchFamily="18" charset="0"/>
                          </a:rPr>
                          <m:t>𝒕𝒐𝒕</m:t>
                        </m:r>
                      </m:sub>
                    </m:sSub>
                  </m:oMath>
                </a14:m>
                <a:r>
                  <a:rPr lang="it-IT" sz="1700" b="1" dirty="0"/>
                  <a:t> = 2.4878 h = 8964.9024 s</a:t>
                </a:r>
              </a:p>
            </p:txBody>
          </p:sp>
        </mc:Choice>
        <mc:Fallback xmlns="">
          <p:sp>
            <p:nvSpPr>
              <p:cNvPr id="6" name="Segnaposto contenuto 5">
                <a:extLst>
                  <a:ext uri="{FF2B5EF4-FFF2-40B4-BE49-F238E27FC236}">
                    <a16:creationId xmlns:a16="http://schemas.microsoft.com/office/drawing/2014/main" id="{A43379CC-7C6A-D625-C187-469FBD1C6A4F}"/>
                  </a:ext>
                </a:extLst>
              </p:cNvPr>
              <p:cNvSpPr>
                <a:spLocks noGrp="1" noRot="1" noChangeAspect="1" noMove="1" noResize="1" noEditPoints="1" noAdjustHandles="1" noChangeArrowheads="1" noChangeShapeType="1" noTextEdit="1"/>
              </p:cNvSpPr>
              <p:nvPr>
                <p:ph sz="half" idx="1"/>
              </p:nvPr>
            </p:nvSpPr>
            <p:spPr>
              <a:blipFill>
                <a:blip r:embed="rId3"/>
                <a:stretch>
                  <a:fillRect l="-588" r="-1059"/>
                </a:stretch>
              </a:blipFill>
            </p:spPr>
            <p:txBody>
              <a:bodyPr/>
              <a:lstStyle/>
              <a:p>
                <a:r>
                  <a:rPr lang="it-IT">
                    <a:noFill/>
                  </a:rPr>
                  <a:t> </a:t>
                </a:r>
              </a:p>
            </p:txBody>
          </p:sp>
        </mc:Fallback>
      </mc:AlternateContent>
      <p:pic>
        <p:nvPicPr>
          <p:cNvPr id="14" name="Segnaposto contenuto 13">
            <a:extLst>
              <a:ext uri="{FF2B5EF4-FFF2-40B4-BE49-F238E27FC236}">
                <a16:creationId xmlns:a16="http://schemas.microsoft.com/office/drawing/2014/main" id="{2835A427-3769-D4EB-1DCB-EAE79646882A}"/>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172202" y="890791"/>
            <a:ext cx="5341663" cy="5076417"/>
          </a:xfrm>
        </p:spPr>
      </p:pic>
      <p:sp>
        <p:nvSpPr>
          <p:cNvPr id="4" name="Segnaposto piè di pagina 3">
            <a:extLst>
              <a:ext uri="{FF2B5EF4-FFF2-40B4-BE49-F238E27FC236}">
                <a16:creationId xmlns:a16="http://schemas.microsoft.com/office/drawing/2014/main" id="{4597329D-28BE-230A-CD1E-BCF8DA485DB6}"/>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FC011EE5-D3A9-26B1-7422-9FB858B4E8E2}"/>
              </a:ext>
            </a:extLst>
          </p:cNvPr>
          <p:cNvSpPr>
            <a:spLocks noGrp="1"/>
          </p:cNvSpPr>
          <p:nvPr>
            <p:ph type="sldNum" sz="quarter" idx="12"/>
          </p:nvPr>
        </p:nvSpPr>
        <p:spPr/>
        <p:txBody>
          <a:bodyPr/>
          <a:lstStyle/>
          <a:p>
            <a:fld id="{07ED6331-BE36-4EB0-BAD8-FC72B96BFAEC}" type="slidenum">
              <a:rPr lang="it-IT" smtClean="0"/>
              <a:pPr/>
              <a:t>11</a:t>
            </a:fld>
            <a:endParaRPr lang="it-IT"/>
          </a:p>
        </p:txBody>
      </p:sp>
    </p:spTree>
    <p:extLst>
      <p:ext uri="{BB962C8B-B14F-4D97-AF65-F5344CB8AC3E}">
        <p14:creationId xmlns:p14="http://schemas.microsoft.com/office/powerpoint/2010/main" val="4265001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7232619-2666-2825-151C-FBFCD9D9A763}"/>
              </a:ext>
            </a:extLst>
          </p:cNvPr>
          <p:cNvSpPr>
            <a:spLocks noGrp="1"/>
          </p:cNvSpPr>
          <p:nvPr>
            <p:ph type="title"/>
          </p:nvPr>
        </p:nvSpPr>
        <p:spPr/>
        <p:txBody>
          <a:bodyPr/>
          <a:lstStyle/>
          <a:p>
            <a:r>
              <a:rPr lang="it-IT" dirty="0"/>
              <a:t>Alternativa 2: trovare la manovra che minimizzi il costo</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3CC50A82-7DFF-E562-D4F6-DAE7F372E586}"/>
                  </a:ext>
                </a:extLst>
              </p:cNvPr>
              <p:cNvSpPr>
                <a:spLocks noGrp="1"/>
              </p:cNvSpPr>
              <p:nvPr>
                <p:ph sz="half" idx="1"/>
              </p:nvPr>
            </p:nvSpPr>
            <p:spPr/>
            <p:txBody>
              <a:bodyPr tIns="396000"/>
              <a:lstStyle/>
              <a:p>
                <a:pPr marL="0" indent="0">
                  <a:lnSpc>
                    <a:spcPct val="150000"/>
                  </a:lnSpc>
                  <a:buNone/>
                </a:pPr>
                <a:r>
                  <a:rPr lang="it-IT" sz="1800" b="1" dirty="0"/>
                  <a:t>Idea di base:</a:t>
                </a:r>
              </a:p>
              <a:p>
                <a:pPr>
                  <a:lnSpc>
                    <a:spcPct val="150000"/>
                  </a:lnSpc>
                </a:pPr>
                <a:r>
                  <a:rPr lang="it-IT" dirty="0"/>
                  <a:t>discretizzare orbita iniziale</a:t>
                </a:r>
              </a:p>
              <a:p>
                <a:pPr>
                  <a:lnSpc>
                    <a:spcPct val="150000"/>
                  </a:lnSpc>
                </a:pPr>
                <a:r>
                  <a:rPr lang="it-IT" dirty="0"/>
                  <a:t>discretizzare orbita finale</a:t>
                </a:r>
              </a:p>
              <a:p>
                <a:pPr>
                  <a:lnSpc>
                    <a:spcPct val="150000"/>
                  </a:lnSpc>
                </a:pPr>
                <a:r>
                  <a:rPr lang="it-IT" dirty="0"/>
                  <a:t>per ogni possibile coppia di punti, trovare tutte le possibili orbite di trasferimento variando il parametro </a:t>
                </a:r>
                <a14:m>
                  <m:oMath xmlns:m="http://schemas.openxmlformats.org/officeDocument/2006/math">
                    <m:r>
                      <a:rPr lang="it-IT" b="0" i="1" smtClean="0">
                        <a:latin typeface="Cambria Math" panose="02040503050406030204" pitchFamily="18" charset="0"/>
                      </a:rPr>
                      <m:t>𝜔</m:t>
                    </m:r>
                  </m:oMath>
                </a14:m>
                <a:endParaRPr lang="it-IT" dirty="0"/>
              </a:p>
              <a:p>
                <a:pPr>
                  <a:lnSpc>
                    <a:spcPct val="150000"/>
                  </a:lnSpc>
                </a:pPr>
                <a:r>
                  <a:rPr lang="it-IT" dirty="0"/>
                  <a:t>selezionare le orbite ellittiche valide controllandone l’eccentricità attraverso il </a:t>
                </a:r>
                <a:r>
                  <a:rPr lang="it-IT" u="sng" dirty="0"/>
                  <a:t>grafico</a:t>
                </a:r>
              </a:p>
              <a:p>
                <a:pPr>
                  <a:lnSpc>
                    <a:spcPct val="150000"/>
                  </a:lnSpc>
                </a:pPr>
                <a:r>
                  <a:rPr lang="it-IT" dirty="0"/>
                  <a:t>selezionare l’orbita che in assoluto presenti il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𝑣</m:t>
                    </m:r>
                  </m:oMath>
                </a14:m>
                <a:r>
                  <a:rPr lang="it-IT" dirty="0"/>
                  <a:t> minimo</a:t>
                </a:r>
              </a:p>
            </p:txBody>
          </p:sp>
        </mc:Choice>
        <mc:Fallback xmlns="">
          <p:sp>
            <p:nvSpPr>
              <p:cNvPr id="3" name="Segnaposto contenuto 2">
                <a:extLst>
                  <a:ext uri="{FF2B5EF4-FFF2-40B4-BE49-F238E27FC236}">
                    <a16:creationId xmlns:a16="http://schemas.microsoft.com/office/drawing/2014/main" id="{3CC50A82-7DFF-E562-D4F6-DAE7F372E586}"/>
                  </a:ext>
                </a:extLst>
              </p:cNvPr>
              <p:cNvSpPr>
                <a:spLocks noGrp="1" noRot="1" noChangeAspect="1" noMove="1" noResize="1" noEditPoints="1" noAdjustHandles="1" noChangeArrowheads="1" noChangeShapeType="1" noTextEdit="1"/>
              </p:cNvSpPr>
              <p:nvPr>
                <p:ph sz="half" idx="1"/>
              </p:nvPr>
            </p:nvSpPr>
            <p:spPr>
              <a:blipFill>
                <a:blip r:embed="rId3"/>
                <a:stretch>
                  <a:fillRect l="-1059"/>
                </a:stretch>
              </a:blipFill>
            </p:spPr>
            <p:txBody>
              <a:bodyPr/>
              <a:lstStyle/>
              <a:p>
                <a:r>
                  <a:rPr lang="it-IT">
                    <a:noFill/>
                  </a:rPr>
                  <a:t> </a:t>
                </a:r>
              </a:p>
            </p:txBody>
          </p:sp>
        </mc:Fallback>
      </mc:AlternateContent>
      <p:sp>
        <p:nvSpPr>
          <p:cNvPr id="4" name="Segnaposto piè di pagina 3">
            <a:extLst>
              <a:ext uri="{FF2B5EF4-FFF2-40B4-BE49-F238E27FC236}">
                <a16:creationId xmlns:a16="http://schemas.microsoft.com/office/drawing/2014/main" id="{87478A47-10ED-20F3-8DC6-247B45D3A5AC}"/>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8B93192B-9275-7800-DF9B-ACBB9DF5952D}"/>
              </a:ext>
            </a:extLst>
          </p:cNvPr>
          <p:cNvSpPr>
            <a:spLocks noGrp="1"/>
          </p:cNvSpPr>
          <p:nvPr>
            <p:ph type="sldNum" sz="quarter" idx="12"/>
          </p:nvPr>
        </p:nvSpPr>
        <p:spPr/>
        <p:txBody>
          <a:bodyPr/>
          <a:lstStyle/>
          <a:p>
            <a:fld id="{07ED6331-BE36-4EB0-BAD8-FC72B96BFAEC}" type="slidenum">
              <a:rPr lang="it-IT" smtClean="0"/>
              <a:pPr/>
              <a:t>12</a:t>
            </a:fld>
            <a:endParaRPr lang="it-IT"/>
          </a:p>
        </p:txBody>
      </p:sp>
      <p:pic>
        <p:nvPicPr>
          <p:cNvPr id="16" name="Segnaposto contenuto 15">
            <a:extLst>
              <a:ext uri="{FF2B5EF4-FFF2-40B4-BE49-F238E27FC236}">
                <a16:creationId xmlns:a16="http://schemas.microsoft.com/office/drawing/2014/main" id="{6A8BC4C5-C1D2-9ED6-2A22-A521E63399AC}"/>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2" y="1300899"/>
            <a:ext cx="5381520" cy="4209638"/>
          </a:xfrm>
        </p:spPr>
      </p:pic>
      <mc:AlternateContent xmlns:mc="http://schemas.openxmlformats.org/markup-compatibility/2006" xmlns:a14="http://schemas.microsoft.com/office/drawing/2010/main">
        <mc:Choice Requires="a14">
          <p:sp>
            <p:nvSpPr>
              <p:cNvPr id="17" name="CasellaDiTesto 16">
                <a:extLst>
                  <a:ext uri="{FF2B5EF4-FFF2-40B4-BE49-F238E27FC236}">
                    <a16:creationId xmlns:a16="http://schemas.microsoft.com/office/drawing/2014/main" id="{F244184C-CB2A-A466-B900-1EB2C924472D}"/>
                  </a:ext>
                </a:extLst>
              </p:cNvPr>
              <p:cNvSpPr txBox="1"/>
              <p:nvPr/>
            </p:nvSpPr>
            <p:spPr>
              <a:xfrm>
                <a:off x="6172202" y="5510537"/>
                <a:ext cx="5381520" cy="369332"/>
              </a:xfrm>
              <a:prstGeom prst="rect">
                <a:avLst/>
              </a:prstGeom>
              <a:noFill/>
            </p:spPr>
            <p:txBody>
              <a:bodyPr wrap="square" rtlCol="0" anchor="ctr" anchorCtr="0">
                <a:normAutofit/>
              </a:bodyPr>
              <a:lstStyle/>
              <a:p>
                <a:pPr algn="ctr"/>
                <a:r>
                  <a:rPr lang="it-IT" sz="1600" i="1" dirty="0"/>
                  <a:t>Grafico dell’eccentricità al variare del parametro </a:t>
                </a:r>
                <a14:m>
                  <m:oMath xmlns:m="http://schemas.openxmlformats.org/officeDocument/2006/math">
                    <m:r>
                      <a:rPr lang="it-IT" sz="1600" b="0" i="1" smtClean="0">
                        <a:latin typeface="Cambria Math" panose="02040503050406030204" pitchFamily="18" charset="0"/>
                      </a:rPr>
                      <m:t>𝜔</m:t>
                    </m:r>
                  </m:oMath>
                </a14:m>
                <a:endParaRPr lang="it-IT" sz="1600" i="1" dirty="0"/>
              </a:p>
            </p:txBody>
          </p:sp>
        </mc:Choice>
        <mc:Fallback xmlns="">
          <p:sp>
            <p:nvSpPr>
              <p:cNvPr id="17" name="CasellaDiTesto 16">
                <a:extLst>
                  <a:ext uri="{FF2B5EF4-FFF2-40B4-BE49-F238E27FC236}">
                    <a16:creationId xmlns:a16="http://schemas.microsoft.com/office/drawing/2014/main" id="{F244184C-CB2A-A466-B900-1EB2C924472D}"/>
                  </a:ext>
                </a:extLst>
              </p:cNvPr>
              <p:cNvSpPr txBox="1">
                <a:spLocks noRot="1" noChangeAspect="1" noMove="1" noResize="1" noEditPoints="1" noAdjustHandles="1" noChangeArrowheads="1" noChangeShapeType="1" noTextEdit="1"/>
              </p:cNvSpPr>
              <p:nvPr/>
            </p:nvSpPr>
            <p:spPr>
              <a:xfrm>
                <a:off x="6172202" y="5510537"/>
                <a:ext cx="5381520" cy="369332"/>
              </a:xfrm>
              <a:prstGeom prst="rect">
                <a:avLst/>
              </a:prstGeom>
              <a:blipFill>
                <a:blip r:embed="rId5"/>
                <a:stretch>
                  <a:fillRect b="-16393"/>
                </a:stretch>
              </a:blipFill>
            </p:spPr>
            <p:txBody>
              <a:bodyPr/>
              <a:lstStyle/>
              <a:p>
                <a:r>
                  <a:rPr lang="it-IT">
                    <a:noFill/>
                  </a:rPr>
                  <a:t> </a:t>
                </a:r>
              </a:p>
            </p:txBody>
          </p:sp>
        </mc:Fallback>
      </mc:AlternateContent>
    </p:spTree>
    <p:extLst>
      <p:ext uri="{BB962C8B-B14F-4D97-AF65-F5344CB8AC3E}">
        <p14:creationId xmlns:p14="http://schemas.microsoft.com/office/powerpoint/2010/main" val="3725063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1ABD0E-F9D6-4409-9519-7BA27A44826C}"/>
              </a:ext>
            </a:extLst>
          </p:cNvPr>
          <p:cNvSpPr>
            <a:spLocks noGrp="1"/>
          </p:cNvSpPr>
          <p:nvPr>
            <p:ph type="title"/>
          </p:nvPr>
        </p:nvSpPr>
        <p:spPr>
          <a:xfrm>
            <a:off x="838200" y="415400"/>
            <a:ext cx="9297353" cy="590931"/>
          </a:xfrm>
        </p:spPr>
        <p:txBody>
          <a:bodyPr/>
          <a:lstStyle/>
          <a:p>
            <a:r>
              <a:rPr lang="it-IT" dirty="0"/>
              <a:t>Alternativa 2: considerazioni sulla strategia trovata</a:t>
            </a:r>
          </a:p>
        </p:txBody>
      </p:sp>
      <p:sp>
        <p:nvSpPr>
          <p:cNvPr id="3" name="Segnaposto contenuto 2">
            <a:extLst>
              <a:ext uri="{FF2B5EF4-FFF2-40B4-BE49-F238E27FC236}">
                <a16:creationId xmlns:a16="http://schemas.microsoft.com/office/drawing/2014/main" id="{D0C71B64-8AB9-1A9A-F52C-BE5CB7D448CA}"/>
              </a:ext>
            </a:extLst>
          </p:cNvPr>
          <p:cNvSpPr>
            <a:spLocks noGrp="1"/>
          </p:cNvSpPr>
          <p:nvPr>
            <p:ph sz="half" idx="1"/>
          </p:nvPr>
        </p:nvSpPr>
        <p:spPr/>
        <p:txBody>
          <a:bodyPr tIns="216000">
            <a:normAutofit lnSpcReduction="10000"/>
          </a:bodyPr>
          <a:lstStyle/>
          <a:p>
            <a:pPr marL="0" indent="0">
              <a:lnSpc>
                <a:spcPct val="130000"/>
              </a:lnSpc>
              <a:buNone/>
            </a:pPr>
            <a:r>
              <a:rPr lang="it-IT" sz="1800" b="1" dirty="0"/>
              <a:t>Considerazioni:</a:t>
            </a:r>
          </a:p>
          <a:p>
            <a:pPr>
              <a:lnSpc>
                <a:spcPct val="130000"/>
              </a:lnSpc>
            </a:pPr>
            <a:r>
              <a:rPr lang="it-IT" dirty="0"/>
              <a:t>È possibile notare che il punto di manovra scelto sull’orbita iniziale è molto vicino al punto di partenza</a:t>
            </a:r>
          </a:p>
          <a:p>
            <a:pPr>
              <a:lnSpc>
                <a:spcPct val="130000"/>
              </a:lnSpc>
            </a:pPr>
            <a:r>
              <a:rPr lang="it-IT" dirty="0"/>
              <a:t>Essendo leggermente più indietro, il satellite è costretto a percorrere un giro quasi completo dell’orbita iniziale, con notevole dispendio di tempo</a:t>
            </a:r>
          </a:p>
          <a:p>
            <a:pPr marL="0" indent="0">
              <a:lnSpc>
                <a:spcPct val="130000"/>
              </a:lnSpc>
              <a:buNone/>
            </a:pPr>
            <a:endParaRPr lang="it-IT" dirty="0"/>
          </a:p>
          <a:p>
            <a:pPr marL="0" indent="0">
              <a:lnSpc>
                <a:spcPct val="130000"/>
              </a:lnSpc>
              <a:buNone/>
            </a:pPr>
            <a:r>
              <a:rPr lang="it-IT" sz="1800" b="1" dirty="0"/>
              <a:t>Possibile miglioramento:</a:t>
            </a:r>
          </a:p>
          <a:p>
            <a:pPr>
              <a:lnSpc>
                <a:spcPct val="130000"/>
              </a:lnSpc>
            </a:pPr>
            <a:r>
              <a:rPr lang="it-IT" u="sng" dirty="0"/>
              <a:t>Imporre il punto iniziale</a:t>
            </a:r>
            <a:r>
              <a:rPr lang="it-IT" dirty="0"/>
              <a:t> come primo punto di manovra</a:t>
            </a:r>
          </a:p>
          <a:p>
            <a:pPr>
              <a:lnSpc>
                <a:spcPct val="130000"/>
              </a:lnSpc>
            </a:pPr>
            <a:r>
              <a:rPr lang="it-IT" dirty="0"/>
              <a:t>Ripetere la procedura seguita precedentemente ma discretizzando soltanto l’orbita finale, trovando così una </a:t>
            </a:r>
            <a:r>
              <a:rPr lang="it-IT" u="sng" dirty="0"/>
              <a:t>nuova orbita di trasferimento</a:t>
            </a:r>
          </a:p>
        </p:txBody>
      </p:sp>
      <p:sp>
        <p:nvSpPr>
          <p:cNvPr id="5" name="Segnaposto piè di pagina 4">
            <a:extLst>
              <a:ext uri="{FF2B5EF4-FFF2-40B4-BE49-F238E27FC236}">
                <a16:creationId xmlns:a16="http://schemas.microsoft.com/office/drawing/2014/main" id="{0D3312FD-108F-CE09-919E-1278F2CB25B2}"/>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4A64B877-B18F-E8F8-34FD-F009005F0407}"/>
              </a:ext>
            </a:extLst>
          </p:cNvPr>
          <p:cNvSpPr>
            <a:spLocks noGrp="1"/>
          </p:cNvSpPr>
          <p:nvPr>
            <p:ph type="sldNum" sz="quarter" idx="12"/>
          </p:nvPr>
        </p:nvSpPr>
        <p:spPr/>
        <p:txBody>
          <a:bodyPr/>
          <a:lstStyle/>
          <a:p>
            <a:fld id="{07ED6331-BE36-4EB0-BAD8-FC72B96BFAEC}" type="slidenum">
              <a:rPr lang="it-IT" smtClean="0"/>
              <a:pPr/>
              <a:t>13</a:t>
            </a:fld>
            <a:endParaRPr lang="it-IT"/>
          </a:p>
        </p:txBody>
      </p:sp>
      <p:pic>
        <p:nvPicPr>
          <p:cNvPr id="12" name="Segnaposto contenuto 11">
            <a:extLst>
              <a:ext uri="{FF2B5EF4-FFF2-40B4-BE49-F238E27FC236}">
                <a16:creationId xmlns:a16="http://schemas.microsoft.com/office/drawing/2014/main" id="{A8CE7F20-8B07-EB0B-80AA-6CC79EFA818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172202" y="1006331"/>
            <a:ext cx="5181600" cy="5236320"/>
          </a:xfrm>
        </p:spPr>
      </p:pic>
    </p:spTree>
    <p:extLst>
      <p:ext uri="{BB962C8B-B14F-4D97-AF65-F5344CB8AC3E}">
        <p14:creationId xmlns:p14="http://schemas.microsoft.com/office/powerpoint/2010/main" val="1840586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E8DACB-28C7-CA57-441F-80C866C48A68}"/>
              </a:ext>
            </a:extLst>
          </p:cNvPr>
          <p:cNvSpPr>
            <a:spLocks noGrp="1"/>
          </p:cNvSpPr>
          <p:nvPr>
            <p:ph type="title"/>
          </p:nvPr>
        </p:nvSpPr>
        <p:spPr>
          <a:xfrm>
            <a:off x="838200" y="415400"/>
            <a:ext cx="9535624" cy="590931"/>
          </a:xfrm>
        </p:spPr>
        <p:txBody>
          <a:bodyPr/>
          <a:lstStyle/>
          <a:p>
            <a:r>
              <a:rPr lang="it-IT" dirty="0"/>
              <a:t>Alternativa 2: confronto con la precedente strategia</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A43379CC-7C6A-D625-C187-469FBD1C6A4F}"/>
                  </a:ext>
                </a:extLst>
              </p:cNvPr>
              <p:cNvSpPr>
                <a:spLocks noGrp="1"/>
              </p:cNvSpPr>
              <p:nvPr>
                <p:ph sz="half" idx="1"/>
              </p:nvPr>
            </p:nvSpPr>
            <p:spPr/>
            <p:txBody>
              <a:bodyPr tIns="46800">
                <a:normAutofit/>
              </a:bodyPr>
              <a:lstStyle/>
              <a:p>
                <a:pPr marL="0" indent="0">
                  <a:lnSpc>
                    <a:spcPct val="150000"/>
                  </a:lnSpc>
                  <a:buNone/>
                </a:pPr>
                <a:r>
                  <a:rPr lang="it-IT" sz="1800" b="1" dirty="0"/>
                  <a:t>Costo complessivo impiegato dalla strategia:</a:t>
                </a:r>
              </a:p>
              <a:p>
                <a:pPr>
                  <a:lnSpc>
                    <a:spcPct val="150000"/>
                  </a:lnSpc>
                </a:pPr>
                <a:r>
                  <a:rPr lang="it-IT" dirty="0"/>
                  <a:t>Strategia precedente: </a:t>
                </a:r>
                <a14:m>
                  <m:oMath xmlns:m="http://schemas.openxmlformats.org/officeDocument/2006/math">
                    <m:r>
                      <m:rPr>
                        <m:sty m:val="p"/>
                      </m:rPr>
                      <a:rPr lang="it-IT" sz="1600" b="0" i="0" smtClean="0">
                        <a:solidFill>
                          <a:srgbClr val="0070C0"/>
                        </a:solidFill>
                        <a:latin typeface="Cambria Math" panose="02040503050406030204" pitchFamily="18" charset="0"/>
                      </a:rPr>
                      <m:t>Δ</m:t>
                    </m:r>
                    <m:sSub>
                      <m:sSubPr>
                        <m:ctrlPr>
                          <a:rPr lang="it-IT" sz="1600" i="1" smtClean="0">
                            <a:solidFill>
                              <a:srgbClr val="0070C0"/>
                            </a:solidFill>
                            <a:latin typeface="Cambria Math" panose="02040503050406030204" pitchFamily="18" charset="0"/>
                          </a:rPr>
                        </m:ctrlPr>
                      </m:sSubPr>
                      <m:e>
                        <m:r>
                          <a:rPr lang="it-IT" sz="1600" b="0" i="1" smtClean="0">
                            <a:solidFill>
                              <a:srgbClr val="0070C0"/>
                            </a:solidFill>
                            <a:latin typeface="Cambria Math" panose="02040503050406030204" pitchFamily="18" charset="0"/>
                          </a:rPr>
                          <m:t>𝑣</m:t>
                        </m:r>
                      </m:e>
                      <m:sub>
                        <m:r>
                          <a:rPr lang="it-IT" sz="1600" b="0" i="1" smtClean="0">
                            <a:solidFill>
                              <a:srgbClr val="0070C0"/>
                            </a:solidFill>
                            <a:latin typeface="Cambria Math" panose="02040503050406030204" pitchFamily="18" charset="0"/>
                          </a:rPr>
                          <m:t>𝑡𝑜𝑡</m:t>
                        </m:r>
                      </m:sub>
                    </m:sSub>
                  </m:oMath>
                </a14:m>
                <a:r>
                  <a:rPr lang="it-IT" sz="1600" dirty="0">
                    <a:solidFill>
                      <a:srgbClr val="0070C0"/>
                    </a:solidFill>
                  </a:rPr>
                  <a:t> = </a:t>
                </a:r>
                <a:r>
                  <a:rPr lang="it-IT" dirty="0">
                    <a:solidFill>
                      <a:srgbClr val="0070C0"/>
                    </a:solidFill>
                  </a:rPr>
                  <a:t>5.0529</a:t>
                </a:r>
                <a:r>
                  <a:rPr lang="it-IT" sz="1600" dirty="0">
                    <a:solidFill>
                      <a:srgbClr val="0070C0"/>
                    </a:solidFill>
                  </a:rPr>
                  <a:t> km/s</a:t>
                </a:r>
                <a:endParaRPr lang="it-IT" dirty="0">
                  <a:solidFill>
                    <a:schemeClr val="accent2">
                      <a:lumMod val="50000"/>
                    </a:schemeClr>
                  </a:solidFill>
                </a:endParaRPr>
              </a:p>
              <a:p>
                <a:pPr>
                  <a:lnSpc>
                    <a:spcPct val="150000"/>
                  </a:lnSpc>
                </a:pPr>
                <a:r>
                  <a:rPr lang="it-IT" dirty="0"/>
                  <a:t>Strategia scelta: </a:t>
                </a:r>
                <a14:m>
                  <m:oMath xmlns:m="http://schemas.openxmlformats.org/officeDocument/2006/math">
                    <m:r>
                      <m:rPr>
                        <m:sty m:val="p"/>
                      </m:rPr>
                      <a:rPr lang="it-IT" sz="1600" b="0" i="0" smtClean="0">
                        <a:solidFill>
                          <a:srgbClr val="FF0000"/>
                        </a:solidFill>
                        <a:latin typeface="Cambria Math" panose="02040503050406030204" pitchFamily="18" charset="0"/>
                      </a:rPr>
                      <m:t>Δ</m:t>
                    </m:r>
                    <m:sSub>
                      <m:sSubPr>
                        <m:ctrlPr>
                          <a:rPr lang="it-IT" sz="1600" i="1" smtClean="0">
                            <a:solidFill>
                              <a:srgbClr val="FF0000"/>
                            </a:solidFill>
                            <a:latin typeface="Cambria Math" panose="02040503050406030204" pitchFamily="18" charset="0"/>
                          </a:rPr>
                        </m:ctrlPr>
                      </m:sSubPr>
                      <m:e>
                        <m:r>
                          <a:rPr lang="it-IT" sz="1600" b="0" i="1" smtClean="0">
                            <a:solidFill>
                              <a:srgbClr val="FF0000"/>
                            </a:solidFill>
                            <a:latin typeface="Cambria Math" panose="02040503050406030204" pitchFamily="18" charset="0"/>
                          </a:rPr>
                          <m:t>𝑣</m:t>
                        </m:r>
                      </m:e>
                      <m:sub>
                        <m:r>
                          <a:rPr lang="it-IT" sz="1600" b="0" i="1" smtClean="0">
                            <a:solidFill>
                              <a:srgbClr val="FF0000"/>
                            </a:solidFill>
                            <a:latin typeface="Cambria Math" panose="02040503050406030204" pitchFamily="18" charset="0"/>
                          </a:rPr>
                          <m:t>𝑡𝑜𝑡</m:t>
                        </m:r>
                      </m:sub>
                    </m:sSub>
                  </m:oMath>
                </a14:m>
                <a:r>
                  <a:rPr lang="it-IT" sz="1600" dirty="0">
                    <a:solidFill>
                      <a:srgbClr val="FF0000"/>
                    </a:solidFill>
                  </a:rPr>
                  <a:t> = 5.1306 km/s</a:t>
                </a:r>
                <a:endParaRPr lang="it-IT" dirty="0">
                  <a:solidFill>
                    <a:srgbClr val="FF0000"/>
                  </a:solidFill>
                </a:endParaRPr>
              </a:p>
              <a:p>
                <a:pPr>
                  <a:lnSpc>
                    <a:spcPct val="150000"/>
                  </a:lnSpc>
                </a:pPr>
                <a:r>
                  <a:rPr lang="it-IT" dirty="0"/>
                  <a:t>La strategia scelta ha un </a:t>
                </a:r>
                <a:r>
                  <a:rPr lang="it-IT" u="sng" dirty="0">
                    <a:solidFill>
                      <a:srgbClr val="FF0000"/>
                    </a:solidFill>
                  </a:rPr>
                  <a:t>costo maggiore</a:t>
                </a:r>
                <a:r>
                  <a:rPr lang="it-IT" dirty="0"/>
                  <a:t> del 1.54%</a:t>
                </a:r>
              </a:p>
              <a:p>
                <a:pPr marL="0" indent="0">
                  <a:lnSpc>
                    <a:spcPct val="150000"/>
                  </a:lnSpc>
                  <a:buNone/>
                </a:pPr>
                <a:endParaRPr lang="it-IT" dirty="0"/>
              </a:p>
              <a:p>
                <a:pPr marL="0" indent="0">
                  <a:lnSpc>
                    <a:spcPct val="150000"/>
                  </a:lnSpc>
                  <a:buNone/>
                </a:pPr>
                <a:r>
                  <a:rPr lang="it-IT" sz="1800" b="1" dirty="0"/>
                  <a:t>Tempo complessivo impiegato dalla strategia:</a:t>
                </a:r>
              </a:p>
              <a:p>
                <a:pPr>
                  <a:lnSpc>
                    <a:spcPct val="150000"/>
                  </a:lnSpc>
                </a:pPr>
                <a:r>
                  <a:rPr lang="it-IT" dirty="0"/>
                  <a:t>Strategia precedente: </a:t>
                </a:r>
                <a14:m>
                  <m:oMath xmlns:m="http://schemas.openxmlformats.org/officeDocument/2006/math">
                    <m:r>
                      <m:rPr>
                        <m:sty m:val="p"/>
                      </m:rPr>
                      <a:rPr lang="it-IT" sz="1600" b="0" i="0" smtClean="0">
                        <a:solidFill>
                          <a:srgbClr val="FF0000"/>
                        </a:solidFill>
                        <a:latin typeface="Cambria Math" panose="02040503050406030204" pitchFamily="18" charset="0"/>
                      </a:rPr>
                      <m:t>Δ</m:t>
                    </m:r>
                    <m:sSub>
                      <m:sSubPr>
                        <m:ctrlPr>
                          <a:rPr lang="it-IT" sz="1600" i="1" smtClean="0">
                            <a:solidFill>
                              <a:srgbClr val="FF0000"/>
                            </a:solidFill>
                            <a:latin typeface="Cambria Math" panose="02040503050406030204" pitchFamily="18" charset="0"/>
                          </a:rPr>
                        </m:ctrlPr>
                      </m:sSubPr>
                      <m:e>
                        <m:r>
                          <a:rPr lang="it-IT" sz="1600" b="0" i="1" smtClean="0">
                            <a:solidFill>
                              <a:srgbClr val="FF0000"/>
                            </a:solidFill>
                            <a:latin typeface="Cambria Math" panose="02040503050406030204" pitchFamily="18" charset="0"/>
                          </a:rPr>
                          <m:t>𝑡</m:t>
                        </m:r>
                      </m:e>
                      <m:sub>
                        <m:r>
                          <a:rPr lang="it-IT" sz="1600" b="0" i="1" smtClean="0">
                            <a:solidFill>
                              <a:srgbClr val="FF0000"/>
                            </a:solidFill>
                            <a:latin typeface="Cambria Math" panose="02040503050406030204" pitchFamily="18" charset="0"/>
                          </a:rPr>
                          <m:t>𝑡𝑜𝑡</m:t>
                        </m:r>
                      </m:sub>
                    </m:sSub>
                  </m:oMath>
                </a14:m>
                <a:r>
                  <a:rPr lang="it-IT" sz="1600" dirty="0">
                    <a:solidFill>
                      <a:srgbClr val="FF0000"/>
                    </a:solidFill>
                  </a:rPr>
                  <a:t> = </a:t>
                </a:r>
                <a:r>
                  <a:rPr lang="it-IT" dirty="0">
                    <a:solidFill>
                      <a:srgbClr val="FF0000"/>
                    </a:solidFill>
                  </a:rPr>
                  <a:t>4.6951 </a:t>
                </a:r>
                <a:r>
                  <a:rPr lang="it-IT" sz="1600" dirty="0">
                    <a:solidFill>
                      <a:srgbClr val="FF0000"/>
                    </a:solidFill>
                  </a:rPr>
                  <a:t>h = </a:t>
                </a:r>
                <a:r>
                  <a:rPr lang="it-IT" dirty="0">
                    <a:solidFill>
                      <a:srgbClr val="FF0000"/>
                    </a:solidFill>
                  </a:rPr>
                  <a:t>16902.3642</a:t>
                </a:r>
                <a:r>
                  <a:rPr lang="it-IT" sz="1600" dirty="0">
                    <a:solidFill>
                      <a:srgbClr val="FF0000"/>
                    </a:solidFill>
                  </a:rPr>
                  <a:t> s</a:t>
                </a:r>
                <a:endParaRPr lang="it-IT" dirty="0">
                  <a:solidFill>
                    <a:srgbClr val="FF0000"/>
                  </a:solidFill>
                </a:endParaRPr>
              </a:p>
              <a:p>
                <a:pPr>
                  <a:lnSpc>
                    <a:spcPct val="150000"/>
                  </a:lnSpc>
                </a:pPr>
                <a:r>
                  <a:rPr lang="it-IT" dirty="0"/>
                  <a:t>Strategia scelta: </a:t>
                </a:r>
                <a14:m>
                  <m:oMath xmlns:m="http://schemas.openxmlformats.org/officeDocument/2006/math">
                    <m:r>
                      <m:rPr>
                        <m:sty m:val="p"/>
                      </m:rPr>
                      <a:rPr lang="it-IT" sz="1600" b="0" i="0" smtClean="0">
                        <a:solidFill>
                          <a:srgbClr val="0070C0"/>
                        </a:solidFill>
                        <a:latin typeface="Cambria Math" panose="02040503050406030204" pitchFamily="18" charset="0"/>
                      </a:rPr>
                      <m:t>Δ</m:t>
                    </m:r>
                    <m:sSub>
                      <m:sSubPr>
                        <m:ctrlPr>
                          <a:rPr lang="it-IT" sz="1600" i="1" smtClean="0">
                            <a:solidFill>
                              <a:srgbClr val="0070C0"/>
                            </a:solidFill>
                            <a:latin typeface="Cambria Math" panose="02040503050406030204" pitchFamily="18" charset="0"/>
                          </a:rPr>
                        </m:ctrlPr>
                      </m:sSubPr>
                      <m:e>
                        <m:r>
                          <a:rPr lang="it-IT" sz="1600" b="0" i="1" smtClean="0">
                            <a:solidFill>
                              <a:srgbClr val="0070C0"/>
                            </a:solidFill>
                            <a:latin typeface="Cambria Math" panose="02040503050406030204" pitchFamily="18" charset="0"/>
                          </a:rPr>
                          <m:t>𝑡</m:t>
                        </m:r>
                      </m:e>
                      <m:sub>
                        <m:r>
                          <a:rPr lang="it-IT" sz="1600" b="0" i="1" smtClean="0">
                            <a:solidFill>
                              <a:srgbClr val="0070C0"/>
                            </a:solidFill>
                            <a:latin typeface="Cambria Math" panose="02040503050406030204" pitchFamily="18" charset="0"/>
                          </a:rPr>
                          <m:t>𝑡𝑜𝑡</m:t>
                        </m:r>
                      </m:sub>
                    </m:sSub>
                  </m:oMath>
                </a14:m>
                <a:r>
                  <a:rPr lang="it-IT" sz="1600" dirty="0">
                    <a:solidFill>
                      <a:srgbClr val="0070C0"/>
                    </a:solidFill>
                  </a:rPr>
                  <a:t> = 2.4878 h = 8964.9024 s</a:t>
                </a:r>
                <a:endParaRPr lang="it-IT" dirty="0">
                  <a:solidFill>
                    <a:srgbClr val="0070C0"/>
                  </a:solidFill>
                </a:endParaRPr>
              </a:p>
              <a:p>
                <a:pPr>
                  <a:lnSpc>
                    <a:spcPct val="150000"/>
                  </a:lnSpc>
                </a:pPr>
                <a:r>
                  <a:rPr lang="it-IT" dirty="0"/>
                  <a:t>La strategia scelta impiega un </a:t>
                </a:r>
                <a:r>
                  <a:rPr lang="it-IT" u="sng" dirty="0">
                    <a:solidFill>
                      <a:srgbClr val="0070C0"/>
                    </a:solidFill>
                  </a:rPr>
                  <a:t>tempo minore</a:t>
                </a:r>
                <a:r>
                  <a:rPr lang="it-IT" dirty="0"/>
                  <a:t> del 46.96%</a:t>
                </a:r>
              </a:p>
            </p:txBody>
          </p:sp>
        </mc:Choice>
        <mc:Fallback xmlns="">
          <p:sp>
            <p:nvSpPr>
              <p:cNvPr id="6" name="Segnaposto contenuto 5">
                <a:extLst>
                  <a:ext uri="{FF2B5EF4-FFF2-40B4-BE49-F238E27FC236}">
                    <a16:creationId xmlns:a16="http://schemas.microsoft.com/office/drawing/2014/main" id="{A43379CC-7C6A-D625-C187-469FBD1C6A4F}"/>
                  </a:ext>
                </a:extLst>
              </p:cNvPr>
              <p:cNvSpPr>
                <a:spLocks noGrp="1" noRot="1" noChangeAspect="1" noMove="1" noResize="1" noEditPoints="1" noAdjustHandles="1" noChangeArrowheads="1" noChangeShapeType="1" noTextEdit="1"/>
              </p:cNvSpPr>
              <p:nvPr>
                <p:ph sz="half" idx="1"/>
              </p:nvPr>
            </p:nvSpPr>
            <p:spPr>
              <a:blipFill>
                <a:blip r:embed="rId3"/>
                <a:stretch>
                  <a:fillRect l="-1059"/>
                </a:stretch>
              </a:blipFill>
            </p:spPr>
            <p:txBody>
              <a:bodyPr/>
              <a:lstStyle/>
              <a:p>
                <a:r>
                  <a:rPr lang="it-IT">
                    <a:noFill/>
                  </a:rPr>
                  <a:t> </a:t>
                </a:r>
              </a:p>
            </p:txBody>
          </p:sp>
        </mc:Fallback>
      </mc:AlternateContent>
      <p:pic>
        <p:nvPicPr>
          <p:cNvPr id="14" name="Segnaposto contenuto 13">
            <a:extLst>
              <a:ext uri="{FF2B5EF4-FFF2-40B4-BE49-F238E27FC236}">
                <a16:creationId xmlns:a16="http://schemas.microsoft.com/office/drawing/2014/main" id="{2835A427-3769-D4EB-1DCB-EAE79646882A}"/>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172202" y="1100546"/>
            <a:ext cx="5341663" cy="5076417"/>
          </a:xfrm>
        </p:spPr>
      </p:pic>
      <p:sp>
        <p:nvSpPr>
          <p:cNvPr id="4" name="Segnaposto piè di pagina 3">
            <a:extLst>
              <a:ext uri="{FF2B5EF4-FFF2-40B4-BE49-F238E27FC236}">
                <a16:creationId xmlns:a16="http://schemas.microsoft.com/office/drawing/2014/main" id="{4597329D-28BE-230A-CD1E-BCF8DA485DB6}"/>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FC011EE5-D3A9-26B1-7422-9FB858B4E8E2}"/>
              </a:ext>
            </a:extLst>
          </p:cNvPr>
          <p:cNvSpPr>
            <a:spLocks noGrp="1"/>
          </p:cNvSpPr>
          <p:nvPr>
            <p:ph type="sldNum" sz="quarter" idx="12"/>
          </p:nvPr>
        </p:nvSpPr>
        <p:spPr/>
        <p:txBody>
          <a:bodyPr/>
          <a:lstStyle/>
          <a:p>
            <a:fld id="{07ED6331-BE36-4EB0-BAD8-FC72B96BFAEC}" type="slidenum">
              <a:rPr lang="it-IT" smtClean="0"/>
              <a:pPr/>
              <a:t>14</a:t>
            </a:fld>
            <a:endParaRPr lang="it-IT"/>
          </a:p>
        </p:txBody>
      </p:sp>
    </p:spTree>
    <p:extLst>
      <p:ext uri="{BB962C8B-B14F-4D97-AF65-F5344CB8AC3E}">
        <p14:creationId xmlns:p14="http://schemas.microsoft.com/office/powerpoint/2010/main" val="3012193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E21663-6669-3781-925B-1277320A0FCC}"/>
              </a:ext>
            </a:extLst>
          </p:cNvPr>
          <p:cNvSpPr>
            <a:spLocks noGrp="1"/>
          </p:cNvSpPr>
          <p:nvPr>
            <p:ph type="title"/>
          </p:nvPr>
        </p:nvSpPr>
        <p:spPr/>
        <p:txBody>
          <a:bodyPr/>
          <a:lstStyle/>
          <a:p>
            <a:r>
              <a:rPr lang="it-IT" dirty="0"/>
              <a:t>Alternativa 3: Strategia Tangente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257EB455-D2B0-6371-18EA-3247101B071F}"/>
                  </a:ext>
                </a:extLst>
              </p:cNvPr>
              <p:cNvSpPr>
                <a:spLocks noGrp="1"/>
              </p:cNvSpPr>
              <p:nvPr>
                <p:ph sz="half" idx="1"/>
              </p:nvPr>
            </p:nvSpPr>
            <p:spPr/>
            <p:txBody>
              <a:bodyPr tIns="432000"/>
              <a:lstStyle/>
              <a:p>
                <a:pPr marL="0" marR="0" lvl="0" indent="0" algn="l" defTabSz="914400" rtl="0" eaLnBrk="1" fontAlgn="auto" latinLnBrk="0" hangingPunct="1">
                  <a:lnSpc>
                    <a:spcPct val="160000"/>
                  </a:lnSpc>
                  <a:spcBef>
                    <a:spcPts val="1000"/>
                  </a:spcBef>
                  <a:spcAft>
                    <a:spcPts val="0"/>
                  </a:spcAft>
                  <a:buClrTx/>
                  <a:buSzTx/>
                  <a:buNone/>
                  <a:tabLst/>
                  <a:defRPr/>
                </a:pPr>
                <a:r>
                  <a:rPr kumimoji="0" lang="it-IT" sz="1700" b="1" i="0" u="none" strike="noStrike" kern="1200" cap="none" spc="0" normalizeH="0" baseline="0" noProof="0" dirty="0">
                    <a:ln>
                      <a:noFill/>
                    </a:ln>
                    <a:solidFill>
                      <a:prstClr val="black"/>
                    </a:solidFill>
                    <a:effectLst/>
                    <a:uLnTx/>
                    <a:uFillTx/>
                    <a:ea typeface="+mn-ea"/>
                    <a:cs typeface="+mn-cs"/>
                  </a:rPr>
                  <a:t>Idea di partenza: </a:t>
                </a:r>
                <a:r>
                  <a:rPr kumimoji="0" lang="it-IT" sz="1700" b="0" i="0" u="sng" strike="noStrike" kern="1200" cap="none" spc="0" normalizeH="0" baseline="0" noProof="0" dirty="0">
                    <a:ln>
                      <a:noFill/>
                    </a:ln>
                    <a:solidFill>
                      <a:prstClr val="black"/>
                    </a:solidFill>
                    <a:effectLst/>
                    <a:uLnTx/>
                    <a:uFillTx/>
                    <a:ea typeface="+mn-ea"/>
                    <a:cs typeface="+mn-cs"/>
                  </a:rPr>
                  <a:t>sfruttare un impulso tangente</a:t>
                </a:r>
                <a:r>
                  <a:rPr kumimoji="0" lang="it-IT" sz="1700" b="0" i="0" u="none" strike="noStrike" kern="1200" cap="none" spc="0" normalizeH="0" baseline="0" noProof="0" dirty="0">
                    <a:ln>
                      <a:noFill/>
                    </a:ln>
                    <a:solidFill>
                      <a:prstClr val="black"/>
                    </a:solidFill>
                    <a:effectLst/>
                    <a:uLnTx/>
                    <a:uFillTx/>
                    <a:ea typeface="+mn-ea"/>
                    <a:cs typeface="+mn-cs"/>
                  </a:rPr>
                  <a:t> in un punto arbitrario sull’orbita iniziale per:</a:t>
                </a:r>
              </a:p>
              <a:p>
                <a:pPr marL="228600" marR="0" lvl="0" indent="-228600" algn="l" defTabSz="914400" rtl="0" eaLnBrk="1" fontAlgn="auto" latinLnBrk="0" hangingPunct="1">
                  <a:lnSpc>
                    <a:spcPct val="160000"/>
                  </a:lnSpc>
                  <a:spcBef>
                    <a:spcPts val="1000"/>
                  </a:spcBef>
                  <a:spcAft>
                    <a:spcPts val="0"/>
                  </a:spcAft>
                  <a:buClrTx/>
                  <a:buSzTx/>
                  <a:buFont typeface="Arial" panose="020B0604020202020204" pitchFamily="34" charset="0"/>
                  <a:buChar char="•"/>
                  <a:tabLst/>
                  <a:defRPr/>
                </a:pPr>
                <a:r>
                  <a:rPr kumimoji="0" lang="it-IT" sz="1700" b="0" i="0" u="sng" strike="noStrike" kern="1200" cap="none" spc="0" normalizeH="0" baseline="0" noProof="0" dirty="0">
                    <a:ln>
                      <a:noFill/>
                    </a:ln>
                    <a:solidFill>
                      <a:prstClr val="black"/>
                    </a:solidFill>
                    <a:effectLst/>
                    <a:uLnTx/>
                    <a:uFillTx/>
                    <a:ea typeface="+mn-ea"/>
                    <a:cs typeface="+mn-cs"/>
                  </a:rPr>
                  <a:t>diminuire il costo del cambio di piano</a:t>
                </a:r>
                <a:r>
                  <a:rPr kumimoji="0" lang="it-IT" sz="1700" b="0" i="0" u="none" strike="noStrike" kern="1200" cap="none" spc="0" normalizeH="0" baseline="0" noProof="0" dirty="0">
                    <a:ln>
                      <a:noFill/>
                    </a:ln>
                    <a:solidFill>
                      <a:prstClr val="black"/>
                    </a:solidFill>
                    <a:effectLst/>
                    <a:uLnTx/>
                    <a:uFillTx/>
                    <a:ea typeface="+mn-ea"/>
                    <a:cs typeface="+mn-cs"/>
                  </a:rPr>
                  <a:t> attraverso un aumento di eccentricità e semiasse maggiore</a:t>
                </a:r>
              </a:p>
              <a:p>
                <a:pPr marL="228600" marR="0" lvl="0" indent="-228600" algn="l" defTabSz="914400" rtl="0" eaLnBrk="1" fontAlgn="auto" latinLnBrk="0" hangingPunct="1">
                  <a:lnSpc>
                    <a:spcPct val="160000"/>
                  </a:lnSpc>
                  <a:spcBef>
                    <a:spcPts val="1000"/>
                  </a:spcBef>
                  <a:spcAft>
                    <a:spcPts val="0"/>
                  </a:spcAft>
                  <a:buClrTx/>
                  <a:buSzTx/>
                  <a:buFont typeface="Arial" panose="020B0604020202020204" pitchFamily="34" charset="0"/>
                  <a:buChar char="•"/>
                  <a:tabLst/>
                  <a:defRPr/>
                </a:pPr>
                <a:r>
                  <a:rPr kumimoji="0" lang="it-IT" sz="1700" b="0" i="0" u="sng" strike="noStrike" kern="1200" cap="none" spc="0" normalizeH="0" baseline="0" noProof="0" dirty="0">
                    <a:ln>
                      <a:noFill/>
                    </a:ln>
                    <a:solidFill>
                      <a:prstClr val="black"/>
                    </a:solidFill>
                    <a:effectLst/>
                    <a:uLnTx/>
                    <a:uFillTx/>
                    <a:ea typeface="+mn-ea"/>
                    <a:cs typeface="+mn-cs"/>
                  </a:rPr>
                  <a:t>correggere l’anomalia di pericentro</a:t>
                </a:r>
                <a:r>
                  <a:rPr kumimoji="0" lang="it-IT" sz="1700" b="0" i="0" u="none" strike="noStrike" kern="1200" cap="none" spc="0" normalizeH="0" baseline="0" noProof="0" dirty="0">
                    <a:ln>
                      <a:noFill/>
                    </a:ln>
                    <a:solidFill>
                      <a:prstClr val="black"/>
                    </a:solidFill>
                    <a:effectLst/>
                    <a:uLnTx/>
                    <a:uFillTx/>
                    <a:ea typeface="+mn-ea"/>
                    <a:cs typeface="+mn-cs"/>
                  </a:rPr>
                  <a:t> senza ricorrere ad una manovra dedicata o ad impulsi secanti</a:t>
                </a:r>
                <a:endParaRPr kumimoji="0" lang="it-IT" sz="1700" b="0" i="0" u="sng" strike="noStrike" kern="1200" cap="none" spc="0" normalizeH="0" baseline="0" noProof="0" dirty="0">
                  <a:ln>
                    <a:noFill/>
                  </a:ln>
                  <a:solidFill>
                    <a:prstClr val="black"/>
                  </a:solidFill>
                  <a:effectLst/>
                  <a:uLnTx/>
                  <a:uFillTx/>
                  <a:ea typeface="+mn-ea"/>
                  <a:cs typeface="+mn-cs"/>
                </a:endParaRPr>
              </a:p>
              <a:p>
                <a:pPr marL="0" indent="0">
                  <a:buNone/>
                </a:pPr>
                <a:endParaRPr lang="it-IT" sz="1700" dirty="0"/>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𝒗</m:t>
                        </m:r>
                      </m:e>
                      <m:sub>
                        <m:r>
                          <a:rPr lang="it-IT" sz="1700" b="1" i="1" smtClean="0">
                            <a:latin typeface="Cambria Math" panose="02040503050406030204" pitchFamily="18" charset="0"/>
                          </a:rPr>
                          <m:t>𝒕𝒐𝒕</m:t>
                        </m:r>
                      </m:sub>
                    </m:sSub>
                  </m:oMath>
                </a14:m>
                <a:r>
                  <a:rPr lang="it-IT" sz="1700" b="1" dirty="0"/>
                  <a:t> = 5.3574 km/s</a:t>
                </a:r>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𝒕</m:t>
                        </m:r>
                      </m:e>
                      <m:sub>
                        <m:r>
                          <a:rPr lang="it-IT" sz="1700" b="1" i="1" smtClean="0">
                            <a:latin typeface="Cambria Math" panose="02040503050406030204" pitchFamily="18" charset="0"/>
                          </a:rPr>
                          <m:t>𝒕𝒐𝒕</m:t>
                        </m:r>
                      </m:sub>
                    </m:sSub>
                  </m:oMath>
                </a14:m>
                <a:r>
                  <a:rPr lang="it-IT" sz="1700" b="1" dirty="0"/>
                  <a:t> = 7.8499 h = 28259.7957 s</a:t>
                </a:r>
              </a:p>
            </p:txBody>
          </p:sp>
        </mc:Choice>
        <mc:Fallback xmlns="">
          <p:sp>
            <p:nvSpPr>
              <p:cNvPr id="6" name="Segnaposto contenuto 5">
                <a:extLst>
                  <a:ext uri="{FF2B5EF4-FFF2-40B4-BE49-F238E27FC236}">
                    <a16:creationId xmlns:a16="http://schemas.microsoft.com/office/drawing/2014/main" id="{257EB455-D2B0-6371-18EA-3247101B071F}"/>
                  </a:ext>
                </a:extLst>
              </p:cNvPr>
              <p:cNvSpPr>
                <a:spLocks noGrp="1" noRot="1" noChangeAspect="1" noMove="1" noResize="1" noEditPoints="1" noAdjustHandles="1" noChangeArrowheads="1" noChangeShapeType="1" noTextEdit="1"/>
              </p:cNvSpPr>
              <p:nvPr>
                <p:ph sz="half" idx="1"/>
              </p:nvPr>
            </p:nvSpPr>
            <p:spPr>
              <a:blipFill>
                <a:blip r:embed="rId3"/>
                <a:stretch>
                  <a:fillRect l="-824" r="-118"/>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3B99BFD4-77D9-4A91-1D0D-BFE8AE8CE27A}"/>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019801" y="1083379"/>
            <a:ext cx="5637241" cy="5195922"/>
          </a:xfrm>
        </p:spPr>
      </p:pic>
      <p:sp>
        <p:nvSpPr>
          <p:cNvPr id="4" name="Segnaposto piè di pagina 3">
            <a:extLst>
              <a:ext uri="{FF2B5EF4-FFF2-40B4-BE49-F238E27FC236}">
                <a16:creationId xmlns:a16="http://schemas.microsoft.com/office/drawing/2014/main" id="{9715AFC3-2603-C624-17F8-59FAAAB99BEA}"/>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CFFD40D1-73E0-A552-2525-7C36A7077109}"/>
              </a:ext>
            </a:extLst>
          </p:cNvPr>
          <p:cNvSpPr>
            <a:spLocks noGrp="1"/>
          </p:cNvSpPr>
          <p:nvPr>
            <p:ph type="sldNum" sz="quarter" idx="12"/>
          </p:nvPr>
        </p:nvSpPr>
        <p:spPr/>
        <p:txBody>
          <a:bodyPr/>
          <a:lstStyle/>
          <a:p>
            <a:fld id="{07ED6331-BE36-4EB0-BAD8-FC72B96BFAEC}" type="slidenum">
              <a:rPr lang="it-IT" smtClean="0"/>
              <a:pPr/>
              <a:t>15</a:t>
            </a:fld>
            <a:endParaRPr lang="it-IT"/>
          </a:p>
        </p:txBody>
      </p:sp>
    </p:spTree>
    <p:extLst>
      <p:ext uri="{BB962C8B-B14F-4D97-AF65-F5344CB8AC3E}">
        <p14:creationId xmlns:p14="http://schemas.microsoft.com/office/powerpoint/2010/main" val="3545055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BD21C0-C947-D6DC-C260-055534CCE56C}"/>
              </a:ext>
            </a:extLst>
          </p:cNvPr>
          <p:cNvSpPr>
            <a:spLocks noGrp="1"/>
          </p:cNvSpPr>
          <p:nvPr>
            <p:ph type="title"/>
          </p:nvPr>
        </p:nvSpPr>
        <p:spPr>
          <a:xfrm>
            <a:off x="838200" y="415400"/>
            <a:ext cx="9467656" cy="590931"/>
          </a:xfrm>
        </p:spPr>
        <p:txBody>
          <a:bodyPr/>
          <a:lstStyle/>
          <a:p>
            <a:r>
              <a:rPr lang="it-IT" dirty="0"/>
              <a:t>Alternativa 3: manovra tangente in punto arbitrario</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5AC40F27-E092-431D-E43F-1018357E31FA}"/>
                  </a:ext>
                </a:extLst>
              </p:cNvPr>
              <p:cNvSpPr>
                <a:spLocks noGrp="1"/>
              </p:cNvSpPr>
              <p:nvPr>
                <p:ph sz="half" idx="1"/>
              </p:nvPr>
            </p:nvSpPr>
            <p:spPr/>
            <p:txBody>
              <a:bodyPr tIns="180000"/>
              <a:lstStyle/>
              <a:p>
                <a:pPr>
                  <a:lnSpc>
                    <a:spcPct val="120000"/>
                  </a:lnSpc>
                </a:pPr>
                <a:r>
                  <a:rPr lang="it-IT" sz="1800" b="1" dirty="0"/>
                  <a:t>Parametri orbitali variati:</a:t>
                </a:r>
                <a:r>
                  <a:rPr lang="it-IT" sz="1800" dirty="0"/>
                  <a:t> </a:t>
                </a:r>
                <a14:m>
                  <m:oMath xmlns:m="http://schemas.openxmlformats.org/officeDocument/2006/math">
                    <m:r>
                      <a:rPr lang="it-IT" sz="1800" b="0" i="1" smtClean="0">
                        <a:latin typeface="Cambria Math" panose="02040503050406030204" pitchFamily="18" charset="0"/>
                      </a:rPr>
                      <m:t>𝑎</m:t>
                    </m:r>
                    <m:r>
                      <a:rPr lang="it-IT" sz="1800" b="0" i="1" smtClean="0">
                        <a:latin typeface="Cambria Math" panose="02040503050406030204" pitchFamily="18" charset="0"/>
                      </a:rPr>
                      <m:t>, </m:t>
                    </m:r>
                    <m:r>
                      <a:rPr lang="it-IT" sz="1800" b="0" i="1" smtClean="0">
                        <a:latin typeface="Cambria Math" panose="02040503050406030204" pitchFamily="18" charset="0"/>
                      </a:rPr>
                      <m:t>𝑒</m:t>
                    </m:r>
                    <m:r>
                      <a:rPr lang="it-IT" sz="1800" b="0" i="1" smtClean="0">
                        <a:latin typeface="Cambria Math" panose="02040503050406030204" pitchFamily="18" charset="0"/>
                      </a:rPr>
                      <m:t>, </m:t>
                    </m:r>
                    <m:r>
                      <a:rPr lang="it-IT" sz="1800" b="0" i="1" smtClean="0">
                        <a:latin typeface="Cambria Math" panose="02040503050406030204" pitchFamily="18" charset="0"/>
                      </a:rPr>
                      <m:t>𝜔</m:t>
                    </m:r>
                  </m:oMath>
                </a14:m>
                <a:endParaRPr lang="it-IT" sz="1800" dirty="0"/>
              </a:p>
              <a:p>
                <a:pPr>
                  <a:lnSpc>
                    <a:spcPct val="120000"/>
                  </a:lnSpc>
                </a:pPr>
                <a:r>
                  <a:rPr lang="it-IT" sz="1800" b="1" dirty="0"/>
                  <a:t>Passaggi effettuati:</a:t>
                </a:r>
              </a:p>
              <a:p>
                <a:pPr lvl="1">
                  <a:lnSpc>
                    <a:spcPct val="120000"/>
                  </a:lnSpc>
                </a:pPr>
                <a:r>
                  <a:rPr lang="it-IT" sz="1600" dirty="0"/>
                  <a:t>Raggiungere punto di tangenza: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𝟏</m:t>
                        </m:r>
                      </m:sub>
                    </m:sSub>
                  </m:oMath>
                </a14:m>
                <a:r>
                  <a:rPr lang="it-IT" sz="1600" b="1" dirty="0"/>
                  <a:t> = 6543 s</a:t>
                </a:r>
              </a:p>
              <a:p>
                <a:pPr lvl="1">
                  <a:lnSpc>
                    <a:spcPct val="120000"/>
                  </a:lnSpc>
                </a:pPr>
                <a:r>
                  <a:rPr lang="it-IT" sz="1600" dirty="0"/>
                  <a:t>Primo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𝟏</m:t>
                        </m:r>
                      </m:sub>
                    </m:sSub>
                  </m:oMath>
                </a14:m>
                <a:r>
                  <a:rPr lang="it-IT" sz="1600" b="1" dirty="0"/>
                  <a:t> = 0.6212 km/s</a:t>
                </a:r>
              </a:p>
              <a:p>
                <a:pPr lvl="1">
                  <a:lnSpc>
                    <a:spcPct val="120000"/>
                  </a:lnSpc>
                </a:pPr>
                <a:r>
                  <a:rPr lang="it-IT" sz="1600" dirty="0"/>
                  <a:t>Percorrenza su orbita tangente: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𝟐</m:t>
                        </m:r>
                      </m:sub>
                    </m:sSub>
                  </m:oMath>
                </a14:m>
                <a:r>
                  <a:rPr lang="it-IT" sz="1600" b="1" dirty="0"/>
                  <a:t> = 7118 s</a:t>
                </a:r>
              </a:p>
              <a:p>
                <a:pPr>
                  <a:lnSpc>
                    <a:spcPct val="120000"/>
                  </a:lnSpc>
                </a:pPr>
                <a:r>
                  <a:rPr lang="it-IT" sz="1800" b="1" dirty="0"/>
                  <a:t>Punti critici:</a:t>
                </a:r>
              </a:p>
              <a:p>
                <a:pPr lvl="1">
                  <a:lnSpc>
                    <a:spcPct val="120000"/>
                  </a:lnSpc>
                </a:pPr>
                <a:r>
                  <a:rPr lang="it-IT" sz="1600" dirty="0"/>
                  <a:t>Questa manovra è stata definita attraverso l’</a:t>
                </a:r>
                <a:r>
                  <a:rPr lang="it-IT" sz="1600" u="sng" dirty="0"/>
                  <a:t>imposizione del </a:t>
                </a:r>
                <a14:m>
                  <m:oMath xmlns:m="http://schemas.openxmlformats.org/officeDocument/2006/math">
                    <m:r>
                      <a:rPr lang="it-IT" sz="1600" b="0" i="1" u="sng" smtClean="0">
                        <a:latin typeface="Cambria Math" panose="02040503050406030204" pitchFamily="18" charset="0"/>
                      </a:rPr>
                      <m:t>𝜔</m:t>
                    </m:r>
                  </m:oMath>
                </a14:m>
                <a:r>
                  <a:rPr lang="it-IT" sz="1600" dirty="0"/>
                  <a:t> dell’orbita tangente in grado di assicurare l’allineamento con l’orbita finale a seguito del cambio di piano</a:t>
                </a:r>
              </a:p>
              <a:p>
                <a:pPr lvl="1">
                  <a:lnSpc>
                    <a:spcPct val="120000"/>
                  </a:lnSpc>
                </a:pPr>
                <a:r>
                  <a:rPr lang="it-IT" sz="1600" dirty="0"/>
                  <a:t>Le orbite tangenti che soddisfano tale richiesta sono infinite: è stato scelto di </a:t>
                </a:r>
                <a:r>
                  <a:rPr lang="it-IT" sz="1600" u="sng" dirty="0"/>
                  <a:t>imporre il </a:t>
                </a:r>
                <a14:m>
                  <m:oMath xmlns:m="http://schemas.openxmlformats.org/officeDocument/2006/math">
                    <m:r>
                      <m:rPr>
                        <m:sty m:val="p"/>
                      </m:rPr>
                      <a:rPr lang="it-IT" sz="1600" b="0" i="0" u="sng" smtClean="0">
                        <a:latin typeface="Cambria Math" panose="02040503050406030204" pitchFamily="18" charset="0"/>
                      </a:rPr>
                      <m:t>Δ</m:t>
                    </m:r>
                    <m:sSub>
                      <m:sSubPr>
                        <m:ctrlPr>
                          <a:rPr lang="it-IT" sz="1600" b="0" i="1" u="sng" smtClean="0">
                            <a:latin typeface="Cambria Math" panose="02040503050406030204" pitchFamily="18" charset="0"/>
                          </a:rPr>
                        </m:ctrlPr>
                      </m:sSubPr>
                      <m:e>
                        <m:r>
                          <a:rPr lang="it-IT" sz="1600" b="0" i="1" u="sng" smtClean="0">
                            <a:latin typeface="Cambria Math" panose="02040503050406030204" pitchFamily="18" charset="0"/>
                          </a:rPr>
                          <m:t>𝑣</m:t>
                        </m:r>
                      </m:e>
                      <m:sub>
                        <m:r>
                          <a:rPr lang="it-IT" sz="1600" b="0" i="1" u="sng" smtClean="0">
                            <a:latin typeface="Cambria Math" panose="02040503050406030204" pitchFamily="18" charset="0"/>
                          </a:rPr>
                          <m:t>1</m:t>
                        </m:r>
                      </m:sub>
                    </m:sSub>
                  </m:oMath>
                </a14:m>
                <a:r>
                  <a:rPr lang="it-IT" sz="1600" dirty="0"/>
                  <a:t> che minimizzasse il costo complessivo della strategia</a:t>
                </a:r>
              </a:p>
            </p:txBody>
          </p:sp>
        </mc:Choice>
        <mc:Fallback xmlns="">
          <p:sp>
            <p:nvSpPr>
              <p:cNvPr id="3" name="Segnaposto contenuto 2">
                <a:extLst>
                  <a:ext uri="{FF2B5EF4-FFF2-40B4-BE49-F238E27FC236}">
                    <a16:creationId xmlns:a16="http://schemas.microsoft.com/office/drawing/2014/main" id="{5AC40F27-E092-431D-E43F-1018357E31FA}"/>
                  </a:ext>
                </a:extLst>
              </p:cNvPr>
              <p:cNvSpPr>
                <a:spLocks noGrp="1" noRot="1" noChangeAspect="1" noMove="1" noResize="1" noEditPoints="1" noAdjustHandles="1" noChangeArrowheads="1" noChangeShapeType="1" noTextEdit="1"/>
              </p:cNvSpPr>
              <p:nvPr>
                <p:ph sz="half" idx="1"/>
              </p:nvPr>
            </p:nvSpPr>
            <p:spPr>
              <a:blipFill>
                <a:blip r:embed="rId3"/>
                <a:stretch>
                  <a:fillRect l="-824" r="-1294"/>
                </a:stretch>
              </a:blipFill>
            </p:spPr>
            <p:txBody>
              <a:bodyPr/>
              <a:lstStyle/>
              <a:p>
                <a:r>
                  <a:rPr lang="it-IT">
                    <a:noFill/>
                  </a:rPr>
                  <a:t> </a:t>
                </a:r>
              </a:p>
            </p:txBody>
          </p:sp>
        </mc:Fallback>
      </mc:AlternateContent>
      <p:sp>
        <p:nvSpPr>
          <p:cNvPr id="5" name="Segnaposto piè di pagina 4">
            <a:extLst>
              <a:ext uri="{FF2B5EF4-FFF2-40B4-BE49-F238E27FC236}">
                <a16:creationId xmlns:a16="http://schemas.microsoft.com/office/drawing/2014/main" id="{EFB33E3E-F64B-56F3-A3A9-F5F588CD63C3}"/>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3AC3E4A4-F08E-994D-3733-032BFA0DF662}"/>
              </a:ext>
            </a:extLst>
          </p:cNvPr>
          <p:cNvSpPr>
            <a:spLocks noGrp="1"/>
          </p:cNvSpPr>
          <p:nvPr>
            <p:ph type="sldNum" sz="quarter" idx="12"/>
          </p:nvPr>
        </p:nvSpPr>
        <p:spPr/>
        <p:txBody>
          <a:bodyPr/>
          <a:lstStyle/>
          <a:p>
            <a:fld id="{07ED6331-BE36-4EB0-BAD8-FC72B96BFAEC}" type="slidenum">
              <a:rPr lang="it-IT" smtClean="0"/>
              <a:pPr/>
              <a:t>16</a:t>
            </a:fld>
            <a:endParaRPr lang="it-IT"/>
          </a:p>
        </p:txBody>
      </p:sp>
      <p:pic>
        <p:nvPicPr>
          <p:cNvPr id="12" name="Segnaposto contenuto 11">
            <a:extLst>
              <a:ext uri="{FF2B5EF4-FFF2-40B4-BE49-F238E27FC236}">
                <a16:creationId xmlns:a16="http://schemas.microsoft.com/office/drawing/2014/main" id="{536FB45F-0E63-C946-0075-656B9C1147FD}"/>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019800" y="1063464"/>
            <a:ext cx="5598458" cy="5235753"/>
          </a:xfrm>
        </p:spPr>
      </p:pic>
      <p:sp>
        <p:nvSpPr>
          <p:cNvPr id="4" name="Ovale 3">
            <a:extLst>
              <a:ext uri="{FF2B5EF4-FFF2-40B4-BE49-F238E27FC236}">
                <a16:creationId xmlns:a16="http://schemas.microsoft.com/office/drawing/2014/main" id="{0524F99E-F30D-08B6-7D9D-50BBD98F8708}"/>
              </a:ext>
            </a:extLst>
          </p:cNvPr>
          <p:cNvSpPr/>
          <p:nvPr/>
        </p:nvSpPr>
        <p:spPr>
          <a:xfrm>
            <a:off x="4687355" y="2765980"/>
            <a:ext cx="152400" cy="152400"/>
          </a:xfrm>
          <a:prstGeom prst="ellipse">
            <a:avLst/>
          </a:prstGeom>
          <a:solidFill>
            <a:srgbClr val="FF00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Tree>
    <p:extLst>
      <p:ext uri="{BB962C8B-B14F-4D97-AF65-F5344CB8AC3E}">
        <p14:creationId xmlns:p14="http://schemas.microsoft.com/office/powerpoint/2010/main" val="1836706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041012-DED4-B3B0-BBE3-1AE1F1BFE2CD}"/>
              </a:ext>
            </a:extLst>
          </p:cNvPr>
          <p:cNvSpPr>
            <a:spLocks noGrp="1"/>
          </p:cNvSpPr>
          <p:nvPr>
            <p:ph type="title"/>
          </p:nvPr>
        </p:nvSpPr>
        <p:spPr>
          <a:xfrm>
            <a:off x="838200" y="415400"/>
            <a:ext cx="9467656" cy="590931"/>
          </a:xfrm>
        </p:spPr>
        <p:txBody>
          <a:bodyPr/>
          <a:lstStyle/>
          <a:p>
            <a:r>
              <a:rPr lang="it-IT" dirty="0"/>
              <a:t>Alternativa 3: manovra tangente in punto arbitrario</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4D3F9DF7-77A1-FC09-60FA-59C05C4E0D54}"/>
                  </a:ext>
                </a:extLst>
              </p:cNvPr>
              <p:cNvSpPr>
                <a:spLocks noGrp="1"/>
              </p:cNvSpPr>
              <p:nvPr>
                <p:ph sz="half" idx="1"/>
              </p:nvPr>
            </p:nvSpPr>
            <p:spPr/>
            <p:txBody>
              <a:bodyPr tIns="360000"/>
              <a:lstStyle/>
              <a:p>
                <a:pPr lvl="0">
                  <a:lnSpc>
                    <a:spcPct val="120000"/>
                  </a:lnSpc>
                </a:pPr>
                <a:r>
                  <a:rPr lang="it-IT" b="1" dirty="0">
                    <a:solidFill>
                      <a:prstClr val="black"/>
                    </a:solidFill>
                  </a:rPr>
                  <a:t>Come si trova il parametro </a:t>
                </a:r>
                <a14:m>
                  <m:oMath xmlns:m="http://schemas.openxmlformats.org/officeDocument/2006/math">
                    <m:r>
                      <a:rPr lang="it-IT" b="1" i="1">
                        <a:solidFill>
                          <a:prstClr val="black"/>
                        </a:solidFill>
                        <a:latin typeface="Cambria Math" panose="02040503050406030204" pitchFamily="18" charset="0"/>
                      </a:rPr>
                      <m:t>𝝎</m:t>
                    </m:r>
                  </m:oMath>
                </a14:m>
                <a:r>
                  <a:rPr lang="it-IT" b="1" dirty="0">
                    <a:solidFill>
                      <a:prstClr val="black"/>
                    </a:solidFill>
                  </a:rPr>
                  <a:t> da imporre nella manovra?</a:t>
                </a:r>
              </a:p>
              <a:p>
                <a:pPr marL="457200" lvl="1" indent="0">
                  <a:lnSpc>
                    <a:spcPct val="120000"/>
                  </a:lnSpc>
                  <a:buNone/>
                </a:pPr>
                <a:r>
                  <a:rPr lang="it-IT" sz="1600" dirty="0">
                    <a:solidFill>
                      <a:prstClr val="black"/>
                    </a:solidFill>
                  </a:rPr>
                  <a:t>Avendo nota l’orbita finale e l’inclinazione del piano orbitale iniziale, è possibile sfruttare le </a:t>
                </a:r>
                <a:r>
                  <a:rPr lang="it-IT" sz="1600" u="sng" dirty="0">
                    <a:solidFill>
                      <a:prstClr val="black"/>
                    </a:solidFill>
                  </a:rPr>
                  <a:t>formule per il cambio di piano</a:t>
                </a:r>
                <a:r>
                  <a:rPr lang="it-IT" sz="1600" dirty="0">
                    <a:solidFill>
                      <a:prstClr val="black"/>
                    </a:solidFill>
                  </a:rPr>
                  <a:t> per ottenere la </a:t>
                </a:r>
                <a14:m>
                  <m:oMath xmlns:m="http://schemas.openxmlformats.org/officeDocument/2006/math">
                    <m:r>
                      <a:rPr lang="it-IT" sz="1600" i="1">
                        <a:solidFill>
                          <a:prstClr val="black"/>
                        </a:solidFill>
                        <a:latin typeface="Cambria Math" panose="02040503050406030204" pitchFamily="18" charset="0"/>
                      </a:rPr>
                      <m:t>𝜔</m:t>
                    </m:r>
                  </m:oMath>
                </a14:m>
                <a:r>
                  <a:rPr lang="it-IT" sz="1600" dirty="0">
                    <a:solidFill>
                      <a:prstClr val="black"/>
                    </a:solidFill>
                  </a:rPr>
                  <a:t> necessaria sul piano iniziale e i punti di cambio piano disponibili.</a:t>
                </a:r>
              </a:p>
              <a:p>
                <a:pPr lvl="0">
                  <a:lnSpc>
                    <a:spcPct val="120000"/>
                  </a:lnSpc>
                </a:pPr>
                <a:r>
                  <a:rPr lang="it-IT" b="1" dirty="0">
                    <a:solidFill>
                      <a:prstClr val="black"/>
                    </a:solidFill>
                  </a:rPr>
                  <a:t>Come e perché è stato scelto l’impulso iniziale?</a:t>
                </a:r>
              </a:p>
              <a:p>
                <a:pPr marL="457200" lvl="1" indent="0">
                  <a:lnSpc>
                    <a:spcPct val="120000"/>
                  </a:lnSpc>
                  <a:buNone/>
                </a:pPr>
                <a:r>
                  <a:rPr lang="it-IT" sz="1600" dirty="0">
                    <a:solidFill>
                      <a:prstClr val="black"/>
                    </a:solidFill>
                  </a:rPr>
                  <a:t>Il </a:t>
                </a:r>
                <a:r>
                  <a:rPr lang="it-IT" sz="1600" u="sng" dirty="0">
                    <a:solidFill>
                      <a:prstClr val="black"/>
                    </a:solidFill>
                  </a:rPr>
                  <a:t>problema</a:t>
                </a:r>
                <a:r>
                  <a:rPr lang="it-IT" sz="1600" dirty="0">
                    <a:solidFill>
                      <a:prstClr val="black"/>
                    </a:solidFill>
                  </a:rPr>
                  <a:t> finora descritto risulta </a:t>
                </a:r>
                <a:r>
                  <a:rPr lang="it-IT" sz="1600" u="sng" dirty="0">
                    <a:solidFill>
                      <a:prstClr val="black"/>
                    </a:solidFill>
                  </a:rPr>
                  <a:t>sotto determinato</a:t>
                </a:r>
                <a:r>
                  <a:rPr lang="it-IT" sz="1600" dirty="0">
                    <a:solidFill>
                      <a:prstClr val="black"/>
                    </a:solidFill>
                  </a:rPr>
                  <a:t>, pertanto è necessario imporre un’ulteriore condizione. È stato scelto di studiare </a:t>
                </a:r>
                <a:r>
                  <a:rPr lang="it-IT" sz="1600" u="sng" dirty="0">
                    <a:solidFill>
                      <a:prstClr val="black"/>
                    </a:solidFill>
                  </a:rPr>
                  <a:t>graficamente</a:t>
                </a:r>
                <a:r>
                  <a:rPr lang="it-IT" sz="1600" dirty="0">
                    <a:solidFill>
                      <a:prstClr val="black"/>
                    </a:solidFill>
                  </a:rPr>
                  <a:t> il costo complessivo della strategia in funzione dell’impulso iniziale e di imporre il punto di costo minimo.</a:t>
                </a:r>
              </a:p>
            </p:txBody>
          </p:sp>
        </mc:Choice>
        <mc:Fallback xmlns="">
          <p:sp>
            <p:nvSpPr>
              <p:cNvPr id="3" name="Segnaposto contenuto 2">
                <a:extLst>
                  <a:ext uri="{FF2B5EF4-FFF2-40B4-BE49-F238E27FC236}">
                    <a16:creationId xmlns:a16="http://schemas.microsoft.com/office/drawing/2014/main" id="{4D3F9DF7-77A1-FC09-60FA-59C05C4E0D54}"/>
                  </a:ext>
                </a:extLst>
              </p:cNvPr>
              <p:cNvSpPr>
                <a:spLocks noGrp="1" noRot="1" noChangeAspect="1" noMove="1" noResize="1" noEditPoints="1" noAdjustHandles="1" noChangeArrowheads="1" noChangeShapeType="1" noTextEdit="1"/>
              </p:cNvSpPr>
              <p:nvPr>
                <p:ph sz="half" idx="1"/>
              </p:nvPr>
            </p:nvSpPr>
            <p:spPr>
              <a:blipFill>
                <a:blip r:embed="rId3"/>
                <a:stretch>
                  <a:fillRect l="-471" r="-941"/>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355F7F3B-1DBA-BC99-D7EB-E62FC0746465}"/>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096000" y="1459692"/>
            <a:ext cx="5504329" cy="4558477"/>
          </a:xfrm>
        </p:spPr>
      </p:pic>
      <p:sp>
        <p:nvSpPr>
          <p:cNvPr id="5" name="Segnaposto piè di pagina 4">
            <a:extLst>
              <a:ext uri="{FF2B5EF4-FFF2-40B4-BE49-F238E27FC236}">
                <a16:creationId xmlns:a16="http://schemas.microsoft.com/office/drawing/2014/main" id="{349EBFC9-72C5-4AB1-DD07-B9BA586039F7}"/>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DF7BC08F-B3A7-FD0D-0053-2320BA27588F}"/>
              </a:ext>
            </a:extLst>
          </p:cNvPr>
          <p:cNvSpPr>
            <a:spLocks noGrp="1"/>
          </p:cNvSpPr>
          <p:nvPr>
            <p:ph type="sldNum" sz="quarter" idx="12"/>
          </p:nvPr>
        </p:nvSpPr>
        <p:spPr/>
        <p:txBody>
          <a:bodyPr/>
          <a:lstStyle/>
          <a:p>
            <a:fld id="{07ED6331-BE36-4EB0-BAD8-FC72B96BFAEC}" type="slidenum">
              <a:rPr lang="it-IT" smtClean="0"/>
              <a:pPr/>
              <a:t>17</a:t>
            </a:fld>
            <a:endParaRPr lang="it-IT"/>
          </a:p>
        </p:txBody>
      </p:sp>
    </p:spTree>
    <p:extLst>
      <p:ext uri="{BB962C8B-B14F-4D97-AF65-F5344CB8AC3E}">
        <p14:creationId xmlns:p14="http://schemas.microsoft.com/office/powerpoint/2010/main" val="16601455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722FFF-BDAA-66D0-6397-FBB0CD4A237A}"/>
              </a:ext>
            </a:extLst>
          </p:cNvPr>
          <p:cNvSpPr>
            <a:spLocks noGrp="1"/>
          </p:cNvSpPr>
          <p:nvPr>
            <p:ph type="title"/>
          </p:nvPr>
        </p:nvSpPr>
        <p:spPr>
          <a:xfrm>
            <a:off x="838200" y="415400"/>
            <a:ext cx="7304179" cy="590931"/>
          </a:xfrm>
        </p:spPr>
        <p:txBody>
          <a:bodyPr/>
          <a:lstStyle/>
          <a:p>
            <a:r>
              <a:rPr lang="it-IT" dirty="0"/>
              <a:t>Alternativa 3: manovra di cambio piano</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DAC21FD3-3E1E-E6E0-5BD9-EEB20C93B667}"/>
                  </a:ext>
                </a:extLst>
              </p:cNvPr>
              <p:cNvSpPr>
                <a:spLocks noGrp="1"/>
              </p:cNvSpPr>
              <p:nvPr>
                <p:ph sz="half" idx="1"/>
              </p:nvPr>
            </p:nvSpPr>
            <p:spPr/>
            <p:txBody>
              <a:bodyPr tIns="360000">
                <a:normAutofit/>
              </a:bodyPr>
              <a:lstStyle/>
              <a:p>
                <a:pPr>
                  <a:lnSpc>
                    <a:spcPct val="150000"/>
                  </a:lnSpc>
                </a:pPr>
                <a:r>
                  <a:rPr lang="it-IT" sz="1800" b="1" dirty="0"/>
                  <a:t>Parametri orbitali variati:</a:t>
                </a:r>
                <a:r>
                  <a:rPr lang="it-IT" sz="1800" dirty="0"/>
                  <a:t> </a:t>
                </a:r>
                <a14:m>
                  <m:oMath xmlns:m="http://schemas.openxmlformats.org/officeDocument/2006/math">
                    <m:r>
                      <a:rPr lang="it-IT" sz="1800" b="0" i="1" smtClean="0">
                        <a:latin typeface="Cambria Math" panose="02040503050406030204" pitchFamily="18" charset="0"/>
                      </a:rPr>
                      <m:t>𝑖</m:t>
                    </m:r>
                    <m:r>
                      <a:rPr lang="it-IT" sz="1800" b="0" i="1" smtClean="0">
                        <a:latin typeface="Cambria Math" panose="02040503050406030204" pitchFamily="18" charset="0"/>
                      </a:rPr>
                      <m:t>, </m:t>
                    </m:r>
                    <m:r>
                      <m:rPr>
                        <m:sty m:val="p"/>
                      </m:rPr>
                      <a:rPr lang="it-IT" sz="1800" b="0" i="0" smtClean="0">
                        <a:latin typeface="Cambria Math" panose="02040503050406030204" pitchFamily="18" charset="0"/>
                      </a:rPr>
                      <m:t>Ω</m:t>
                    </m:r>
                    <m:r>
                      <a:rPr lang="it-IT" sz="1800" b="0" i="0" smtClean="0">
                        <a:latin typeface="Cambria Math" panose="02040503050406030204" pitchFamily="18" charset="0"/>
                      </a:rPr>
                      <m:t>, </m:t>
                    </m:r>
                    <m:r>
                      <a:rPr lang="it-IT" sz="1800" b="0" i="1" smtClean="0">
                        <a:latin typeface="Cambria Math" panose="02040503050406030204" pitchFamily="18" charset="0"/>
                      </a:rPr>
                      <m:t>𝜔</m:t>
                    </m:r>
                  </m:oMath>
                </a14:m>
                <a:endParaRPr lang="it-IT" sz="1800" dirty="0"/>
              </a:p>
              <a:p>
                <a:pPr>
                  <a:lnSpc>
                    <a:spcPct val="150000"/>
                  </a:lnSpc>
                </a:pPr>
                <a:r>
                  <a:rPr lang="it-IT" sz="1800" b="1" dirty="0"/>
                  <a:t>Passaggi effettuati:</a:t>
                </a:r>
              </a:p>
              <a:p>
                <a:pPr lvl="1">
                  <a:lnSpc>
                    <a:spcPct val="150000"/>
                  </a:lnSpc>
                </a:pPr>
                <a:r>
                  <a:rPr lang="it-IT" sz="1600" dirty="0"/>
                  <a:t>Secondo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𝟐</m:t>
                        </m:r>
                      </m:sub>
                    </m:sSub>
                  </m:oMath>
                </a14:m>
                <a:r>
                  <a:rPr lang="it-IT" sz="1600" b="1" dirty="0"/>
                  <a:t> = 4.6024 km/s</a:t>
                </a:r>
              </a:p>
              <a:p>
                <a:pPr lvl="1">
                  <a:lnSpc>
                    <a:spcPct val="150000"/>
                  </a:lnSpc>
                </a:pPr>
                <a:r>
                  <a:rPr lang="it-IT" sz="1600" dirty="0"/>
                  <a:t>Percorrenza su orbita di cambio piano: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𝟑</m:t>
                        </m:r>
                      </m:sub>
                    </m:sSub>
                  </m:oMath>
                </a14:m>
                <a:r>
                  <a:rPr lang="it-IT" sz="1600" b="1" dirty="0"/>
                  <a:t> = 8605 s</a:t>
                </a:r>
              </a:p>
              <a:p>
                <a:pPr>
                  <a:lnSpc>
                    <a:spcPct val="150000"/>
                  </a:lnSpc>
                </a:pPr>
                <a:r>
                  <a:rPr lang="it-IT" sz="1800" b="1" dirty="0"/>
                  <a:t>Osservazioni:</a:t>
                </a:r>
              </a:p>
              <a:p>
                <a:pPr lvl="1">
                  <a:lnSpc>
                    <a:spcPct val="150000"/>
                  </a:lnSpc>
                </a:pPr>
                <a:r>
                  <a:rPr lang="it-IT" sz="1600" dirty="0"/>
                  <a:t>L’</a:t>
                </a:r>
                <a:r>
                  <a:rPr lang="it-IT" sz="1600" u="sng" dirty="0"/>
                  <a:t>orbita di cambio piano e l’orbita finale sono allineate</a:t>
                </a:r>
                <a:r>
                  <a:rPr lang="it-IT" sz="1600" dirty="0"/>
                  <a:t>, come previsto in precedenza</a:t>
                </a:r>
              </a:p>
              <a:p>
                <a:pPr lvl="1">
                  <a:lnSpc>
                    <a:spcPct val="150000"/>
                  </a:lnSpc>
                </a:pPr>
                <a:r>
                  <a:rPr lang="it-IT" sz="1600" dirty="0"/>
                  <a:t>Il </a:t>
                </a:r>
                <a:r>
                  <a:rPr lang="it-IT" sz="1600" u="sng" dirty="0"/>
                  <a:t>costo della manovra è esiguo</a:t>
                </a:r>
                <a:r>
                  <a:rPr lang="it-IT" sz="1600" dirty="0"/>
                  <a:t> se comparato ai cambi di piano visti nelle precedenti strategie</a:t>
                </a:r>
              </a:p>
            </p:txBody>
          </p:sp>
        </mc:Choice>
        <mc:Fallback xmlns="">
          <p:sp>
            <p:nvSpPr>
              <p:cNvPr id="3" name="Segnaposto contenuto 2">
                <a:extLst>
                  <a:ext uri="{FF2B5EF4-FFF2-40B4-BE49-F238E27FC236}">
                    <a16:creationId xmlns:a16="http://schemas.microsoft.com/office/drawing/2014/main" id="{DAC21FD3-3E1E-E6E0-5BD9-EEB20C93B667}"/>
                  </a:ext>
                </a:extLst>
              </p:cNvPr>
              <p:cNvSpPr>
                <a:spLocks noGrp="1" noRot="1" noChangeAspect="1" noMove="1" noResize="1" noEditPoints="1" noAdjustHandles="1" noChangeArrowheads="1" noChangeShapeType="1" noTextEdit="1"/>
              </p:cNvSpPr>
              <p:nvPr>
                <p:ph sz="half" idx="1"/>
              </p:nvPr>
            </p:nvSpPr>
            <p:spPr>
              <a:blipFill>
                <a:blip r:embed="rId3"/>
                <a:stretch>
                  <a:fillRect l="-824"/>
                </a:stretch>
              </a:blipFill>
            </p:spPr>
            <p:txBody>
              <a:bodyPr/>
              <a:lstStyle/>
              <a:p>
                <a:r>
                  <a:rPr lang="it-IT">
                    <a:noFill/>
                  </a:rPr>
                  <a:t> </a:t>
                </a:r>
              </a:p>
            </p:txBody>
          </p:sp>
        </mc:Fallback>
      </mc:AlternateContent>
      <p:pic>
        <p:nvPicPr>
          <p:cNvPr id="10" name="Segnaposto contenuto 9">
            <a:extLst>
              <a:ext uri="{FF2B5EF4-FFF2-40B4-BE49-F238E27FC236}">
                <a16:creationId xmlns:a16="http://schemas.microsoft.com/office/drawing/2014/main" id="{B383F42B-37F8-071A-BBFC-A1963D704A05}"/>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096001" y="1152835"/>
            <a:ext cx="5553633" cy="5172191"/>
          </a:xfrm>
        </p:spPr>
      </p:pic>
      <p:sp>
        <p:nvSpPr>
          <p:cNvPr id="5" name="Segnaposto piè di pagina 4">
            <a:extLst>
              <a:ext uri="{FF2B5EF4-FFF2-40B4-BE49-F238E27FC236}">
                <a16:creationId xmlns:a16="http://schemas.microsoft.com/office/drawing/2014/main" id="{C9D0F362-9997-81AA-3826-4A9939B09E5E}"/>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F1994408-34CA-C877-9635-A7762CC880AD}"/>
              </a:ext>
            </a:extLst>
          </p:cNvPr>
          <p:cNvSpPr>
            <a:spLocks noGrp="1"/>
          </p:cNvSpPr>
          <p:nvPr>
            <p:ph type="sldNum" sz="quarter" idx="12"/>
          </p:nvPr>
        </p:nvSpPr>
        <p:spPr/>
        <p:txBody>
          <a:bodyPr/>
          <a:lstStyle/>
          <a:p>
            <a:fld id="{07ED6331-BE36-4EB0-BAD8-FC72B96BFAEC}" type="slidenum">
              <a:rPr lang="it-IT" smtClean="0"/>
              <a:pPr/>
              <a:t>18</a:t>
            </a:fld>
            <a:endParaRPr lang="it-IT"/>
          </a:p>
        </p:txBody>
      </p:sp>
      <p:sp>
        <p:nvSpPr>
          <p:cNvPr id="4" name="Ovale 3">
            <a:extLst>
              <a:ext uri="{FF2B5EF4-FFF2-40B4-BE49-F238E27FC236}">
                <a16:creationId xmlns:a16="http://schemas.microsoft.com/office/drawing/2014/main" id="{D59D693A-76E7-36ED-DD18-16F7EA9B34B5}"/>
              </a:ext>
            </a:extLst>
          </p:cNvPr>
          <p:cNvSpPr/>
          <p:nvPr/>
        </p:nvSpPr>
        <p:spPr>
          <a:xfrm>
            <a:off x="4862328" y="2816192"/>
            <a:ext cx="152400" cy="152400"/>
          </a:xfrm>
          <a:prstGeom prst="ellipse">
            <a:avLst/>
          </a:prstGeom>
          <a:solidFill>
            <a:srgbClr val="00FF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Tree>
    <p:extLst>
      <p:ext uri="{BB962C8B-B14F-4D97-AF65-F5344CB8AC3E}">
        <p14:creationId xmlns:p14="http://schemas.microsoft.com/office/powerpoint/2010/main" val="30466725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4E1623-5E3A-7C6B-484D-353B826DBB29}"/>
              </a:ext>
            </a:extLst>
          </p:cNvPr>
          <p:cNvSpPr>
            <a:spLocks noGrp="1"/>
          </p:cNvSpPr>
          <p:nvPr>
            <p:ph type="title"/>
          </p:nvPr>
        </p:nvSpPr>
        <p:spPr>
          <a:xfrm>
            <a:off x="838200" y="415400"/>
            <a:ext cx="6962547" cy="590931"/>
          </a:xfrm>
        </p:spPr>
        <p:txBody>
          <a:bodyPr/>
          <a:lstStyle/>
          <a:p>
            <a:r>
              <a:rPr lang="it-IT" dirty="0"/>
              <a:t>Alternativa 3: manovra bitangente AP</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ACE70B3E-C77D-E0C3-B156-B147F6790FAF}"/>
                  </a:ext>
                </a:extLst>
              </p:cNvPr>
              <p:cNvSpPr>
                <a:spLocks noGrp="1"/>
              </p:cNvSpPr>
              <p:nvPr>
                <p:ph sz="half" idx="1"/>
              </p:nvPr>
            </p:nvSpPr>
            <p:spPr/>
            <p:txBody>
              <a:bodyPr tIns="180000">
                <a:normAutofit lnSpcReduction="10000"/>
              </a:bodyPr>
              <a:lstStyle/>
              <a:p>
                <a:pPr>
                  <a:lnSpc>
                    <a:spcPct val="120000"/>
                  </a:lnSpc>
                </a:pPr>
                <a:r>
                  <a:rPr lang="it-IT" sz="1800" b="1" dirty="0"/>
                  <a:t>Parametri orbitali variati:</a:t>
                </a:r>
                <a:r>
                  <a:rPr lang="it-IT" sz="1800" dirty="0"/>
                  <a:t> </a:t>
                </a:r>
                <a14:m>
                  <m:oMath xmlns:m="http://schemas.openxmlformats.org/officeDocument/2006/math">
                    <m:r>
                      <a:rPr lang="it-IT" sz="1800" b="0" i="1" smtClean="0">
                        <a:latin typeface="Cambria Math" panose="02040503050406030204" pitchFamily="18" charset="0"/>
                      </a:rPr>
                      <m:t>𝑎</m:t>
                    </m:r>
                    <m:r>
                      <a:rPr lang="it-IT" sz="1800" b="0" i="1" smtClean="0">
                        <a:latin typeface="Cambria Math" panose="02040503050406030204" pitchFamily="18" charset="0"/>
                      </a:rPr>
                      <m:t>, </m:t>
                    </m:r>
                    <m:r>
                      <a:rPr lang="it-IT" sz="1800" b="0" i="1" smtClean="0">
                        <a:latin typeface="Cambria Math" panose="02040503050406030204" pitchFamily="18" charset="0"/>
                      </a:rPr>
                      <m:t>𝑒</m:t>
                    </m:r>
                  </m:oMath>
                </a14:m>
                <a:endParaRPr lang="it-IT" sz="1800" dirty="0"/>
              </a:p>
              <a:p>
                <a:pPr>
                  <a:lnSpc>
                    <a:spcPct val="120000"/>
                  </a:lnSpc>
                </a:pPr>
                <a:r>
                  <a:rPr lang="it-IT" sz="1800" b="1" dirty="0"/>
                  <a:t>Passaggi effettuati:</a:t>
                </a:r>
              </a:p>
              <a:p>
                <a:pPr lvl="1">
                  <a:lnSpc>
                    <a:spcPct val="120000"/>
                  </a:lnSpc>
                </a:pPr>
                <a:r>
                  <a:rPr lang="it-IT" sz="1600" dirty="0"/>
                  <a:t>Terzo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𝟑</m:t>
                        </m:r>
                      </m:sub>
                    </m:sSub>
                  </m:oMath>
                </a14:m>
                <a:r>
                  <a:rPr lang="it-IT" sz="1600" b="1" dirty="0"/>
                  <a:t> = 0.1338 km/s</a:t>
                </a:r>
              </a:p>
              <a:p>
                <a:pPr lvl="1">
                  <a:lnSpc>
                    <a:spcPct val="120000"/>
                  </a:lnSpc>
                </a:pPr>
                <a:r>
                  <a:rPr lang="it-IT" sz="1600" dirty="0"/>
                  <a:t>Percorrenza su orbita bitangente: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𝟒</m:t>
                        </m:r>
                      </m:sub>
                    </m:sSub>
                  </m:oMath>
                </a14:m>
                <a:r>
                  <a:rPr lang="it-IT" sz="1600" b="1" dirty="0"/>
                  <a:t> = 5632 s</a:t>
                </a:r>
              </a:p>
              <a:p>
                <a:pPr lvl="1">
                  <a:lnSpc>
                    <a:spcPct val="120000"/>
                  </a:lnSpc>
                </a:pPr>
                <a:r>
                  <a:rPr lang="it-IT" sz="1600" dirty="0"/>
                  <a:t>Quarto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𝟒</m:t>
                        </m:r>
                      </m:sub>
                    </m:sSub>
                  </m:oMath>
                </a14:m>
                <a:r>
                  <a:rPr lang="it-IT" sz="1600" b="1" dirty="0"/>
                  <a:t> = 0.00004 km/s</a:t>
                </a:r>
                <a:endParaRPr lang="it-IT" sz="1600" dirty="0"/>
              </a:p>
              <a:p>
                <a:pPr lvl="1">
                  <a:lnSpc>
                    <a:spcPct val="120000"/>
                  </a:lnSpc>
                </a:pPr>
                <a:r>
                  <a:rPr lang="it-IT" sz="1600" dirty="0"/>
                  <a:t>Percorrenza su orbita finale: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𝟓</m:t>
                        </m:r>
                      </m:sub>
                    </m:sSub>
                  </m:oMath>
                </a14:m>
                <a:r>
                  <a:rPr lang="it-IT" sz="1600" b="1" dirty="0"/>
                  <a:t> = 362 s</a:t>
                </a:r>
                <a:endParaRPr lang="it-IT" sz="1600" dirty="0"/>
              </a:p>
              <a:p>
                <a:pPr>
                  <a:lnSpc>
                    <a:spcPct val="120000"/>
                  </a:lnSpc>
                </a:pPr>
                <a:r>
                  <a:rPr lang="it-IT" sz="1800" b="1" dirty="0"/>
                  <a:t>Osservazioni:</a:t>
                </a:r>
              </a:p>
              <a:p>
                <a:pPr lvl="1">
                  <a:lnSpc>
                    <a:spcPct val="120000"/>
                  </a:lnSpc>
                </a:pPr>
                <a:r>
                  <a:rPr lang="it-IT" sz="1600" dirty="0"/>
                  <a:t>Il secondo impulso della manovra è esiguo in quanto gli apocentri delle orbite di cambio piano e finale sono molto vicini tra loro (323 m di distanza)</a:t>
                </a:r>
              </a:p>
              <a:p>
                <a:pPr lvl="1">
                  <a:lnSpc>
                    <a:spcPct val="120000"/>
                  </a:lnSpc>
                </a:pPr>
                <a:r>
                  <a:rPr lang="it-IT" sz="1600" dirty="0"/>
                  <a:t>Sarebbe possibile sostituire la manovra con un singolo impulso nell’</a:t>
                </a:r>
                <a:r>
                  <a:rPr lang="it-IT" sz="1600" dirty="0" err="1"/>
                  <a:t>apocentro</a:t>
                </a:r>
                <a:r>
                  <a:rPr lang="it-IT" sz="1600" dirty="0"/>
                  <a:t> imponendo la coincidenza dei due apocentri invece di </a:t>
                </a:r>
                <a14:m>
                  <m:oMath xmlns:m="http://schemas.openxmlformats.org/officeDocument/2006/math">
                    <m:r>
                      <m:rPr>
                        <m:sty m:val="p"/>
                      </m:rPr>
                      <a:rPr lang="it-IT" sz="1600" b="0" i="0" smtClean="0">
                        <a:latin typeface="Cambria Math" panose="02040503050406030204" pitchFamily="18" charset="0"/>
                      </a:rPr>
                      <m:t>Δ</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𝑣</m:t>
                        </m:r>
                      </m:e>
                      <m:sub>
                        <m:r>
                          <a:rPr lang="it-IT" sz="1600" b="0" i="1" smtClean="0">
                            <a:latin typeface="Cambria Math" panose="02040503050406030204" pitchFamily="18" charset="0"/>
                          </a:rPr>
                          <m:t>1</m:t>
                        </m:r>
                      </m:sub>
                    </m:sSub>
                  </m:oMath>
                </a14:m>
                <a:r>
                  <a:rPr lang="it-IT" sz="1600" dirty="0"/>
                  <a:t> durante la definizione della manovra tangente</a:t>
                </a:r>
              </a:p>
            </p:txBody>
          </p:sp>
        </mc:Choice>
        <mc:Fallback xmlns="">
          <p:sp>
            <p:nvSpPr>
              <p:cNvPr id="3" name="Segnaposto contenuto 2">
                <a:extLst>
                  <a:ext uri="{FF2B5EF4-FFF2-40B4-BE49-F238E27FC236}">
                    <a16:creationId xmlns:a16="http://schemas.microsoft.com/office/drawing/2014/main" id="{ACE70B3E-C77D-E0C3-B156-B147F6790FAF}"/>
                  </a:ext>
                </a:extLst>
              </p:cNvPr>
              <p:cNvSpPr>
                <a:spLocks noGrp="1" noRot="1" noChangeAspect="1" noMove="1" noResize="1" noEditPoints="1" noAdjustHandles="1" noChangeArrowheads="1" noChangeShapeType="1" noTextEdit="1"/>
              </p:cNvSpPr>
              <p:nvPr>
                <p:ph sz="half" idx="1"/>
              </p:nvPr>
            </p:nvSpPr>
            <p:spPr>
              <a:blipFill>
                <a:blip r:embed="rId3"/>
                <a:stretch>
                  <a:fillRect l="-824" r="-1059"/>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3F1A31D8-8D18-884E-AA64-B3DE6981DB09}"/>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096000" y="1156115"/>
            <a:ext cx="5558117" cy="5165631"/>
          </a:xfrm>
        </p:spPr>
      </p:pic>
      <p:sp>
        <p:nvSpPr>
          <p:cNvPr id="5" name="Segnaposto piè di pagina 4">
            <a:extLst>
              <a:ext uri="{FF2B5EF4-FFF2-40B4-BE49-F238E27FC236}">
                <a16:creationId xmlns:a16="http://schemas.microsoft.com/office/drawing/2014/main" id="{CC6D556A-39C0-3A67-18BF-5CD069E1142D}"/>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2ACBC6A6-33F2-E093-2636-578942204A34}"/>
              </a:ext>
            </a:extLst>
          </p:cNvPr>
          <p:cNvSpPr>
            <a:spLocks noGrp="1"/>
          </p:cNvSpPr>
          <p:nvPr>
            <p:ph type="sldNum" sz="quarter" idx="12"/>
          </p:nvPr>
        </p:nvSpPr>
        <p:spPr/>
        <p:txBody>
          <a:bodyPr/>
          <a:lstStyle/>
          <a:p>
            <a:fld id="{07ED6331-BE36-4EB0-BAD8-FC72B96BFAEC}" type="slidenum">
              <a:rPr lang="it-IT" smtClean="0"/>
              <a:pPr/>
              <a:t>19</a:t>
            </a:fld>
            <a:endParaRPr lang="it-IT"/>
          </a:p>
        </p:txBody>
      </p:sp>
      <p:sp>
        <p:nvSpPr>
          <p:cNvPr id="4" name="Ovale 3">
            <a:extLst>
              <a:ext uri="{FF2B5EF4-FFF2-40B4-BE49-F238E27FC236}">
                <a16:creationId xmlns:a16="http://schemas.microsoft.com/office/drawing/2014/main" id="{F059E6E6-90D3-ABF7-0337-AAE84CF91830}"/>
              </a:ext>
            </a:extLst>
          </p:cNvPr>
          <p:cNvSpPr/>
          <p:nvPr/>
        </p:nvSpPr>
        <p:spPr>
          <a:xfrm>
            <a:off x="4632130" y="2311026"/>
            <a:ext cx="152400" cy="152400"/>
          </a:xfrm>
          <a:prstGeom prst="ellipse">
            <a:avLst/>
          </a:prstGeom>
          <a:solidFill>
            <a:srgbClr val="00FF00"/>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
        <p:nvSpPr>
          <p:cNvPr id="7" name="Ovale 6">
            <a:extLst>
              <a:ext uri="{FF2B5EF4-FFF2-40B4-BE49-F238E27FC236}">
                <a16:creationId xmlns:a16="http://schemas.microsoft.com/office/drawing/2014/main" id="{84276853-3035-9712-8CAA-EEBAD66D97EE}"/>
              </a:ext>
            </a:extLst>
          </p:cNvPr>
          <p:cNvSpPr/>
          <p:nvPr/>
        </p:nvSpPr>
        <p:spPr>
          <a:xfrm>
            <a:off x="4882066" y="2987603"/>
            <a:ext cx="152400" cy="152400"/>
          </a:xfrm>
          <a:prstGeom prst="ellipse">
            <a:avLst/>
          </a:prstGeom>
          <a:solidFill>
            <a:srgbClr val="0000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Tree>
    <p:extLst>
      <p:ext uri="{BB962C8B-B14F-4D97-AF65-F5344CB8AC3E}">
        <p14:creationId xmlns:p14="http://schemas.microsoft.com/office/powerpoint/2010/main" val="853907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161131-F6AD-1BA1-3200-D6A8CA59647F}"/>
              </a:ext>
            </a:extLst>
          </p:cNvPr>
          <p:cNvSpPr>
            <a:spLocks noGrp="1"/>
          </p:cNvSpPr>
          <p:nvPr>
            <p:ph type="title"/>
          </p:nvPr>
        </p:nvSpPr>
        <p:spPr>
          <a:xfrm>
            <a:off x="838200" y="360000"/>
            <a:ext cx="3015056" cy="701731"/>
          </a:xfrm>
        </p:spPr>
        <p:txBody>
          <a:bodyPr/>
          <a:lstStyle/>
          <a:p>
            <a:r>
              <a:rPr lang="it-IT" dirty="0"/>
              <a:t>Introduzione</a:t>
            </a:r>
          </a:p>
        </p:txBody>
      </p:sp>
      <p:sp>
        <p:nvSpPr>
          <p:cNvPr id="4" name="Segnaposto piè di pagina 3">
            <a:extLst>
              <a:ext uri="{FF2B5EF4-FFF2-40B4-BE49-F238E27FC236}">
                <a16:creationId xmlns:a16="http://schemas.microsoft.com/office/drawing/2014/main" id="{D831CBB3-7DC7-41AB-9EF0-ABBA7462094F}"/>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B9B70AEA-C7F0-BC9F-BA5C-558F4F6F6268}"/>
              </a:ext>
            </a:extLst>
          </p:cNvPr>
          <p:cNvSpPr>
            <a:spLocks noGrp="1"/>
          </p:cNvSpPr>
          <p:nvPr>
            <p:ph type="sldNum" sz="quarter" idx="12"/>
          </p:nvPr>
        </p:nvSpPr>
        <p:spPr/>
        <p:txBody>
          <a:bodyPr/>
          <a:lstStyle/>
          <a:p>
            <a:fld id="{07ED6331-BE36-4EB0-BAD8-FC72B96BFAEC}" type="slidenum">
              <a:rPr lang="it-IT" smtClean="0"/>
              <a:pPr/>
              <a:t>2</a:t>
            </a:fld>
            <a:endParaRPr lang="it-IT"/>
          </a:p>
        </p:txBody>
      </p:sp>
      <p:pic>
        <p:nvPicPr>
          <p:cNvPr id="11" name="Segnaposto contenuto 10">
            <a:extLst>
              <a:ext uri="{FF2B5EF4-FFF2-40B4-BE49-F238E27FC236}">
                <a16:creationId xmlns:a16="http://schemas.microsoft.com/office/drawing/2014/main" id="{CE09D45D-A60B-E120-93A0-6A8532D884E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88238" y="1282700"/>
            <a:ext cx="5615523" cy="4894263"/>
          </a:xfrm>
        </p:spPr>
      </p:pic>
    </p:spTree>
    <p:extLst>
      <p:ext uri="{BB962C8B-B14F-4D97-AF65-F5344CB8AC3E}">
        <p14:creationId xmlns:p14="http://schemas.microsoft.com/office/powerpoint/2010/main" val="39113544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4603AF-F8FA-57AD-3189-8993A6EAB4AE}"/>
              </a:ext>
            </a:extLst>
          </p:cNvPr>
          <p:cNvSpPr>
            <a:spLocks noGrp="1"/>
          </p:cNvSpPr>
          <p:nvPr>
            <p:ph type="title"/>
          </p:nvPr>
        </p:nvSpPr>
        <p:spPr>
          <a:xfrm>
            <a:off x="838200" y="415400"/>
            <a:ext cx="2270173" cy="590931"/>
          </a:xfrm>
        </p:spPr>
        <p:txBody>
          <a:bodyPr/>
          <a:lstStyle/>
          <a:p>
            <a:r>
              <a:rPr lang="it-IT" dirty="0"/>
              <a:t>Conclusioni</a:t>
            </a:r>
          </a:p>
        </p:txBody>
      </p:sp>
      <p:sp>
        <p:nvSpPr>
          <p:cNvPr id="4" name="Segnaposto piè di pagina 3">
            <a:extLst>
              <a:ext uri="{FF2B5EF4-FFF2-40B4-BE49-F238E27FC236}">
                <a16:creationId xmlns:a16="http://schemas.microsoft.com/office/drawing/2014/main" id="{B6E8C1CB-2848-3B6C-569C-12ED46A250A1}"/>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009CC3BB-E971-B9AE-215F-49D7ED821306}"/>
              </a:ext>
            </a:extLst>
          </p:cNvPr>
          <p:cNvSpPr>
            <a:spLocks noGrp="1"/>
          </p:cNvSpPr>
          <p:nvPr>
            <p:ph type="sldNum" sz="quarter" idx="12"/>
          </p:nvPr>
        </p:nvSpPr>
        <p:spPr/>
        <p:txBody>
          <a:bodyPr/>
          <a:lstStyle/>
          <a:p>
            <a:fld id="{07ED6331-BE36-4EB0-BAD8-FC72B96BFAEC}" type="slidenum">
              <a:rPr lang="it-IT" smtClean="0"/>
              <a:pPr/>
              <a:t>20</a:t>
            </a:fld>
            <a:endParaRPr lang="it-IT"/>
          </a:p>
        </p:txBody>
      </p:sp>
      <p:pic>
        <p:nvPicPr>
          <p:cNvPr id="6" name="Immagine 5">
            <a:extLst>
              <a:ext uri="{FF2B5EF4-FFF2-40B4-BE49-F238E27FC236}">
                <a16:creationId xmlns:a16="http://schemas.microsoft.com/office/drawing/2014/main" id="{917417E6-3934-325A-8FC5-20A466F45BD0}"/>
              </a:ext>
            </a:extLst>
          </p:cNvPr>
          <p:cNvPicPr>
            <a:picLocks noChangeAspect="1"/>
          </p:cNvPicPr>
          <p:nvPr/>
        </p:nvPicPr>
        <p:blipFill>
          <a:blip r:embed="rId3">
            <a:alphaModFix/>
          </a:blip>
          <a:stretch>
            <a:fillRect/>
          </a:stretch>
        </p:blipFill>
        <p:spPr>
          <a:xfrm>
            <a:off x="1562100" y="1022373"/>
            <a:ext cx="9067800" cy="4883982"/>
          </a:xfrm>
          <a:prstGeom prst="rect">
            <a:avLst/>
          </a:prstGeom>
        </p:spPr>
      </p:pic>
    </p:spTree>
    <p:extLst>
      <p:ext uri="{BB962C8B-B14F-4D97-AF65-F5344CB8AC3E}">
        <p14:creationId xmlns:p14="http://schemas.microsoft.com/office/powerpoint/2010/main" val="207091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534CB7-9164-EA1B-62F4-9B2A9174EAF5}"/>
              </a:ext>
            </a:extLst>
          </p:cNvPr>
          <p:cNvSpPr>
            <a:spLocks noGrp="1"/>
          </p:cNvSpPr>
          <p:nvPr>
            <p:ph type="title"/>
          </p:nvPr>
        </p:nvSpPr>
        <p:spPr>
          <a:xfrm>
            <a:off x="838200" y="415400"/>
            <a:ext cx="2270173" cy="590931"/>
          </a:xfrm>
        </p:spPr>
        <p:txBody>
          <a:bodyPr/>
          <a:lstStyle/>
          <a:p>
            <a:r>
              <a:rPr lang="it-IT" dirty="0"/>
              <a:t>Conclusioni</a:t>
            </a:r>
          </a:p>
        </p:txBody>
      </p:sp>
      <p:sp>
        <p:nvSpPr>
          <p:cNvPr id="4" name="Segnaposto piè di pagina 3">
            <a:extLst>
              <a:ext uri="{FF2B5EF4-FFF2-40B4-BE49-F238E27FC236}">
                <a16:creationId xmlns:a16="http://schemas.microsoft.com/office/drawing/2014/main" id="{F285F568-C09A-23C8-C520-6B499CE53BCE}"/>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C13CFE9B-2CA0-9E71-766A-AFF89CE3A4B7}"/>
              </a:ext>
            </a:extLst>
          </p:cNvPr>
          <p:cNvSpPr>
            <a:spLocks noGrp="1"/>
          </p:cNvSpPr>
          <p:nvPr>
            <p:ph type="sldNum" sz="quarter" idx="12"/>
          </p:nvPr>
        </p:nvSpPr>
        <p:spPr/>
        <p:txBody>
          <a:bodyPr/>
          <a:lstStyle/>
          <a:p>
            <a:fld id="{07ED6331-BE36-4EB0-BAD8-FC72B96BFAEC}" type="slidenum">
              <a:rPr lang="it-IT" smtClean="0"/>
              <a:pPr/>
              <a:t>21</a:t>
            </a:fld>
            <a:endParaRPr lang="it-IT"/>
          </a:p>
        </p:txBody>
      </p:sp>
      <p:pic>
        <p:nvPicPr>
          <p:cNvPr id="6" name="Immagine 5">
            <a:extLst>
              <a:ext uri="{FF2B5EF4-FFF2-40B4-BE49-F238E27FC236}">
                <a16:creationId xmlns:a16="http://schemas.microsoft.com/office/drawing/2014/main" id="{6E8863AB-B182-3E20-E955-158B42342A99}"/>
              </a:ext>
            </a:extLst>
          </p:cNvPr>
          <p:cNvPicPr>
            <a:picLocks noChangeAspect="1"/>
          </p:cNvPicPr>
          <p:nvPr/>
        </p:nvPicPr>
        <p:blipFill>
          <a:blip r:embed="rId3">
            <a:alphaModFix amt="5000"/>
          </a:blip>
          <a:stretch>
            <a:fillRect/>
          </a:stretch>
        </p:blipFill>
        <p:spPr>
          <a:xfrm>
            <a:off x="1562100" y="1006331"/>
            <a:ext cx="9067800" cy="4883982"/>
          </a:xfrm>
          <a:prstGeom prst="rect">
            <a:avLst/>
          </a:prstGeom>
        </p:spPr>
      </p:pic>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BF133DB6-7D39-210C-0CC8-636E8604C712}"/>
                  </a:ext>
                </a:extLst>
              </p:cNvPr>
              <p:cNvSpPr txBox="1"/>
              <p:nvPr/>
            </p:nvSpPr>
            <p:spPr>
              <a:xfrm>
                <a:off x="1934495" y="1011248"/>
                <a:ext cx="8153400" cy="2031325"/>
              </a:xfrm>
              <a:prstGeom prst="rect">
                <a:avLst/>
              </a:prstGeom>
              <a:noFill/>
            </p:spPr>
            <p:txBody>
              <a:bodyPr wrap="square" rtlCol="0">
                <a:spAutoFit/>
              </a:bodyPr>
              <a:lstStyle/>
              <a:p>
                <a:r>
                  <a:rPr lang="it-IT" dirty="0">
                    <a:latin typeface="+mj-lt"/>
                  </a:rPr>
                  <a:t>Confronti </a:t>
                </a:r>
                <a:r>
                  <a:rPr lang="it-IT" dirty="0">
                    <a:latin typeface="+mj-lt"/>
                    <a:cs typeface="Times New Roman" panose="02020603050405020304" pitchFamily="18" charset="0"/>
                  </a:rPr>
                  <a:t>Strategie</a:t>
                </a:r>
                <a:r>
                  <a:rPr lang="it-IT" dirty="0">
                    <a:latin typeface="+mj-lt"/>
                  </a:rPr>
                  <a:t> Alternative rispetto alla Manovra Standard proposta:</a:t>
                </a:r>
              </a:p>
              <a:p>
                <a:pPr marL="285750" indent="-285750">
                  <a:buFont typeface="Arial" panose="020B0604020202020204" pitchFamily="34" charset="0"/>
                  <a:buChar char="•"/>
                </a:pPr>
                <a:endParaRPr lang="it-IT" dirty="0">
                  <a:latin typeface="+mj-lt"/>
                </a:endParaRPr>
              </a:p>
              <a:p>
                <a:pPr marL="285750" indent="-285750">
                  <a:buFont typeface="Arial" panose="020B0604020202020204" pitchFamily="34" charset="0"/>
                  <a:buChar char="•"/>
                </a:pPr>
                <a:r>
                  <a:rPr lang="it-IT" dirty="0">
                    <a:latin typeface="+mj-lt"/>
                  </a:rPr>
                  <a:t>A.1 </a:t>
                </a:r>
                <a:r>
                  <a:rPr lang="it-IT" dirty="0" err="1">
                    <a:latin typeface="+mj-lt"/>
                  </a:rPr>
                  <a:t>Circolarizzata</a:t>
                </a:r>
                <a:r>
                  <a:rPr lang="it-IT" dirty="0">
                    <a:latin typeface="+mj-lt"/>
                  </a:rPr>
                  <a:t>  «</a:t>
                </a:r>
                <a:r>
                  <a:rPr lang="it-IT" dirty="0" err="1">
                    <a:latin typeface="+mj-lt"/>
                  </a:rPr>
                  <a:t>Worst</a:t>
                </a:r>
                <a:r>
                  <a:rPr lang="it-IT" dirty="0">
                    <a:latin typeface="+mj-lt"/>
                  </a:rPr>
                  <a:t> Alternative»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𝑣</m:t>
                    </m:r>
                    <m:r>
                      <a:rPr lang="it-IT" b="0" i="1" smtClean="0">
                        <a:latin typeface="Cambria Math" panose="02040503050406030204" pitchFamily="18" charset="0"/>
                      </a:rPr>
                      <m:t>:</m:t>
                    </m:r>
                  </m:oMath>
                </a14:m>
                <a:r>
                  <a:rPr lang="it-IT" b="0" dirty="0">
                    <a:latin typeface="+mj-lt"/>
                  </a:rPr>
                  <a:t> + </a:t>
                </a:r>
                <a:r>
                  <a:rPr lang="it-IT" dirty="0">
                    <a:latin typeface="+mj-lt"/>
                  </a:rPr>
                  <a:t>4,98 </a:t>
                </a:r>
                <a:r>
                  <a:rPr lang="it-IT" b="0" dirty="0">
                    <a:latin typeface="+mj-lt"/>
                  </a:rPr>
                  <a:t>%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𝑡</m:t>
                    </m:r>
                    <m:r>
                      <a:rPr lang="it-IT" b="0" i="1" smtClean="0">
                        <a:latin typeface="Cambria Math" panose="02040503050406030204" pitchFamily="18" charset="0"/>
                      </a:rPr>
                      <m:t>:</m:t>
                    </m:r>
                  </m:oMath>
                </a14:m>
                <a:r>
                  <a:rPr lang="it-IT" dirty="0">
                    <a:latin typeface="+mj-lt"/>
                  </a:rPr>
                  <a:t> + 85 % </a:t>
                </a:r>
              </a:p>
              <a:p>
                <a:pPr marL="285750" indent="-285750">
                  <a:buFont typeface="Arial" panose="020B0604020202020204" pitchFamily="34" charset="0"/>
                  <a:buChar char="•"/>
                </a:pPr>
                <a:endParaRPr lang="it-IT" dirty="0">
                  <a:latin typeface="+mj-lt"/>
                </a:endParaRPr>
              </a:p>
              <a:p>
                <a:pPr marL="285750" indent="-285750">
                  <a:buFont typeface="Arial" panose="020B0604020202020204" pitchFamily="34" charset="0"/>
                  <a:buChar char="•"/>
                </a:pPr>
                <a:r>
                  <a:rPr lang="it-IT" dirty="0">
                    <a:latin typeface="+mj-lt"/>
                  </a:rPr>
                  <a:t>A.2 Secante  «Best Strategy»                                    </a:t>
                </a:r>
                <a14:m>
                  <m:oMath xmlns:m="http://schemas.openxmlformats.org/officeDocument/2006/math">
                    <m:r>
                      <a:rPr lang="it-IT" b="0" i="0" smtClean="0">
                        <a:latin typeface="Cambria Math" panose="02040503050406030204" pitchFamily="18" charset="0"/>
                      </a:rPr>
                      <m:t>  </m:t>
                    </m:r>
                    <m:r>
                      <m:rPr>
                        <m:sty m:val="p"/>
                      </m:rPr>
                      <a:rPr lang="it-IT" b="0" i="0" smtClean="0">
                        <a:latin typeface="Cambria Math" panose="02040503050406030204" pitchFamily="18" charset="0"/>
                      </a:rPr>
                      <m:t>Δ</m:t>
                    </m:r>
                    <m:r>
                      <a:rPr lang="it-IT" b="0" i="1" smtClean="0">
                        <a:latin typeface="Cambria Math" panose="02040503050406030204" pitchFamily="18" charset="0"/>
                      </a:rPr>
                      <m:t>𝑣</m:t>
                    </m:r>
                    <m:r>
                      <a:rPr lang="it-IT" b="0" i="1" smtClean="0">
                        <a:latin typeface="Cambria Math" panose="02040503050406030204" pitchFamily="18" charset="0"/>
                      </a:rPr>
                      <m:t>:</m:t>
                    </m:r>
                  </m:oMath>
                </a14:m>
                <a:r>
                  <a:rPr lang="it-IT" b="0" dirty="0">
                    <a:latin typeface="+mj-lt"/>
                  </a:rPr>
                  <a:t> </a:t>
                </a:r>
                <a:r>
                  <a:rPr lang="it-IT" dirty="0">
                    <a:latin typeface="+mj-lt"/>
                  </a:rPr>
                  <a:t>- 22,8 </a:t>
                </a:r>
                <a:r>
                  <a:rPr lang="it-IT" b="0" dirty="0">
                    <a:latin typeface="+mj-lt"/>
                  </a:rPr>
                  <a:t>%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𝑡</m:t>
                    </m:r>
                    <m:r>
                      <a:rPr lang="it-IT" b="0" i="1" smtClean="0">
                        <a:latin typeface="Cambria Math" panose="02040503050406030204" pitchFamily="18" charset="0"/>
                      </a:rPr>
                      <m:t>:</m:t>
                    </m:r>
                  </m:oMath>
                </a14:m>
                <a:r>
                  <a:rPr lang="it-IT" dirty="0">
                    <a:latin typeface="+mj-lt"/>
                  </a:rPr>
                  <a:t> - 48,8 %</a:t>
                </a:r>
              </a:p>
              <a:p>
                <a:pPr marL="285750" indent="-285750">
                  <a:buFont typeface="Arial" panose="020B0604020202020204" pitchFamily="34" charset="0"/>
                  <a:buChar char="•"/>
                </a:pPr>
                <a:endParaRPr lang="it-IT" dirty="0">
                  <a:latin typeface="+mj-lt"/>
                </a:endParaRPr>
              </a:p>
              <a:p>
                <a:pPr marL="285750" indent="-285750">
                  <a:buFont typeface="Arial" panose="020B0604020202020204" pitchFamily="34" charset="0"/>
                  <a:buChar char="•"/>
                </a:pPr>
                <a:r>
                  <a:rPr lang="it-IT" dirty="0">
                    <a:latin typeface="+mj-lt"/>
                  </a:rPr>
                  <a:t>A.3 Tangente  «</a:t>
                </a:r>
                <a:r>
                  <a:rPr lang="it-IT" dirty="0" err="1">
                    <a:latin typeface="+mj-lt"/>
                  </a:rPr>
                  <a:t>Tangent</a:t>
                </a:r>
                <a:r>
                  <a:rPr lang="it-IT" dirty="0">
                    <a:latin typeface="+mj-lt"/>
                  </a:rPr>
                  <a:t> Strategy»                            </a:t>
                </a:r>
                <a14:m>
                  <m:oMath xmlns:m="http://schemas.openxmlformats.org/officeDocument/2006/math">
                    <m:r>
                      <a:rPr lang="it-IT" b="0" i="0" smtClean="0">
                        <a:latin typeface="Cambria Math" panose="02040503050406030204" pitchFamily="18" charset="0"/>
                      </a:rPr>
                      <m:t> </m:t>
                    </m:r>
                    <m:r>
                      <m:rPr>
                        <m:sty m:val="p"/>
                      </m:rPr>
                      <a:rPr lang="it-IT" b="0" i="0" smtClean="0">
                        <a:latin typeface="Cambria Math" panose="02040503050406030204" pitchFamily="18" charset="0"/>
                      </a:rPr>
                      <m:t>Δ</m:t>
                    </m:r>
                    <m:r>
                      <a:rPr lang="it-IT" b="0" i="1" smtClean="0">
                        <a:latin typeface="Cambria Math" panose="02040503050406030204" pitchFamily="18" charset="0"/>
                      </a:rPr>
                      <m:t>𝑣</m:t>
                    </m:r>
                    <m:r>
                      <a:rPr lang="it-IT" b="0" i="1" smtClean="0">
                        <a:latin typeface="Cambria Math" panose="02040503050406030204" pitchFamily="18" charset="0"/>
                      </a:rPr>
                      <m:t>:</m:t>
                    </m:r>
                  </m:oMath>
                </a14:m>
                <a:r>
                  <a:rPr lang="it-IT" b="0" dirty="0">
                    <a:latin typeface="+mj-lt"/>
                  </a:rPr>
                  <a:t> </a:t>
                </a:r>
                <a:r>
                  <a:rPr lang="it-IT" dirty="0">
                    <a:latin typeface="+mj-lt"/>
                  </a:rPr>
                  <a:t>- 19,4 </a:t>
                </a:r>
                <a:r>
                  <a:rPr lang="it-IT" b="0" dirty="0">
                    <a:latin typeface="+mj-lt"/>
                  </a:rPr>
                  <a:t>%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𝑡</m:t>
                    </m:r>
                    <m:r>
                      <a:rPr lang="it-IT" b="0" i="1" smtClean="0">
                        <a:latin typeface="Cambria Math" panose="02040503050406030204" pitchFamily="18" charset="0"/>
                      </a:rPr>
                      <m:t>:</m:t>
                    </m:r>
                  </m:oMath>
                </a14:m>
                <a:r>
                  <a:rPr lang="it-IT" dirty="0">
                    <a:latin typeface="+mj-lt"/>
                  </a:rPr>
                  <a:t> + 62,3 %</a:t>
                </a:r>
              </a:p>
            </p:txBody>
          </p:sp>
        </mc:Choice>
        <mc:Fallback xmlns="">
          <p:sp>
            <p:nvSpPr>
              <p:cNvPr id="7" name="CasellaDiTesto 6">
                <a:extLst>
                  <a:ext uri="{FF2B5EF4-FFF2-40B4-BE49-F238E27FC236}">
                    <a16:creationId xmlns:a16="http://schemas.microsoft.com/office/drawing/2014/main" id="{BF133DB6-7D39-210C-0CC8-636E8604C712}"/>
                  </a:ext>
                </a:extLst>
              </p:cNvPr>
              <p:cNvSpPr txBox="1">
                <a:spLocks noRot="1" noChangeAspect="1" noMove="1" noResize="1" noEditPoints="1" noAdjustHandles="1" noChangeArrowheads="1" noChangeShapeType="1" noTextEdit="1"/>
              </p:cNvSpPr>
              <p:nvPr/>
            </p:nvSpPr>
            <p:spPr>
              <a:xfrm>
                <a:off x="1934495" y="1011248"/>
                <a:ext cx="8153400" cy="2031325"/>
              </a:xfrm>
              <a:prstGeom prst="rect">
                <a:avLst/>
              </a:prstGeom>
              <a:blipFill>
                <a:blip r:embed="rId4"/>
                <a:stretch>
                  <a:fillRect l="-598" t="-1802" b="-3904"/>
                </a:stretch>
              </a:blipFill>
            </p:spPr>
            <p:txBody>
              <a:bodyPr/>
              <a:lstStyle/>
              <a:p>
                <a:r>
                  <a:rPr lang="it-IT">
                    <a:noFill/>
                  </a:rPr>
                  <a:t> </a:t>
                </a:r>
              </a:p>
            </p:txBody>
          </p:sp>
        </mc:Fallback>
      </mc:AlternateContent>
      <p:sp>
        <p:nvSpPr>
          <p:cNvPr id="8" name="Freccia a destra 7">
            <a:extLst>
              <a:ext uri="{FF2B5EF4-FFF2-40B4-BE49-F238E27FC236}">
                <a16:creationId xmlns:a16="http://schemas.microsoft.com/office/drawing/2014/main" id="{958954E3-90AC-7030-68F9-5097AE7B3C1B}"/>
              </a:ext>
            </a:extLst>
          </p:cNvPr>
          <p:cNvSpPr/>
          <p:nvPr/>
        </p:nvSpPr>
        <p:spPr>
          <a:xfrm>
            <a:off x="6449973" y="2186162"/>
            <a:ext cx="287591" cy="15240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Freccia a destra 8">
            <a:extLst>
              <a:ext uri="{FF2B5EF4-FFF2-40B4-BE49-F238E27FC236}">
                <a16:creationId xmlns:a16="http://schemas.microsoft.com/office/drawing/2014/main" id="{6714874F-4BD7-A20B-FE26-3E87323AD627}"/>
              </a:ext>
            </a:extLst>
          </p:cNvPr>
          <p:cNvSpPr/>
          <p:nvPr/>
        </p:nvSpPr>
        <p:spPr>
          <a:xfrm>
            <a:off x="6449973" y="1665800"/>
            <a:ext cx="287591" cy="15240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Freccia a destra 9">
            <a:extLst>
              <a:ext uri="{FF2B5EF4-FFF2-40B4-BE49-F238E27FC236}">
                <a16:creationId xmlns:a16="http://schemas.microsoft.com/office/drawing/2014/main" id="{690C5370-E66F-A246-C371-907F1621951D}"/>
              </a:ext>
            </a:extLst>
          </p:cNvPr>
          <p:cNvSpPr/>
          <p:nvPr/>
        </p:nvSpPr>
        <p:spPr>
          <a:xfrm>
            <a:off x="6449973" y="2758931"/>
            <a:ext cx="287591" cy="15240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a:extLst>
              <a:ext uri="{FF2B5EF4-FFF2-40B4-BE49-F238E27FC236}">
                <a16:creationId xmlns:a16="http://schemas.microsoft.com/office/drawing/2014/main" id="{31AB72D9-8DBC-3369-E490-7FE74D3DA50B}"/>
              </a:ext>
            </a:extLst>
          </p:cNvPr>
          <p:cNvPicPr>
            <a:picLocks noChangeAspect="1"/>
          </p:cNvPicPr>
          <p:nvPr/>
        </p:nvPicPr>
        <p:blipFill rotWithShape="1">
          <a:blip r:embed="rId3"/>
          <a:srcRect t="42199"/>
          <a:stretch/>
        </p:blipFill>
        <p:spPr>
          <a:xfrm>
            <a:off x="1562100" y="3082070"/>
            <a:ext cx="9067800" cy="2822991"/>
          </a:xfrm>
          <a:prstGeom prst="rect">
            <a:avLst/>
          </a:prstGeom>
        </p:spPr>
      </p:pic>
      <p:pic>
        <p:nvPicPr>
          <p:cNvPr id="12" name="Immagine 11">
            <a:extLst>
              <a:ext uri="{FF2B5EF4-FFF2-40B4-BE49-F238E27FC236}">
                <a16:creationId xmlns:a16="http://schemas.microsoft.com/office/drawing/2014/main" id="{7C43E16D-822D-4F76-F174-49C5C05FA76B}"/>
              </a:ext>
            </a:extLst>
          </p:cNvPr>
          <p:cNvPicPr>
            <a:picLocks noChangeAspect="1"/>
          </p:cNvPicPr>
          <p:nvPr/>
        </p:nvPicPr>
        <p:blipFill rotWithShape="1">
          <a:blip r:embed="rId3">
            <a:alphaModFix/>
          </a:blip>
          <a:srcRect r="96639"/>
          <a:stretch/>
        </p:blipFill>
        <p:spPr>
          <a:xfrm>
            <a:off x="1564564" y="1020999"/>
            <a:ext cx="304800" cy="4883982"/>
          </a:xfrm>
          <a:prstGeom prst="rect">
            <a:avLst/>
          </a:prstGeom>
        </p:spPr>
      </p:pic>
      <p:sp>
        <p:nvSpPr>
          <p:cNvPr id="13" name="Decisione 12">
            <a:extLst>
              <a:ext uri="{FF2B5EF4-FFF2-40B4-BE49-F238E27FC236}">
                <a16:creationId xmlns:a16="http://schemas.microsoft.com/office/drawing/2014/main" id="{8067556B-4E80-E892-9E58-7B3C1AD455A8}"/>
              </a:ext>
            </a:extLst>
          </p:cNvPr>
          <p:cNvSpPr/>
          <p:nvPr/>
        </p:nvSpPr>
        <p:spPr>
          <a:xfrm>
            <a:off x="6107630" y="1710551"/>
            <a:ext cx="78664" cy="152400"/>
          </a:xfrm>
          <a:prstGeom prst="flowChartDecisi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Decisione 13">
            <a:extLst>
              <a:ext uri="{FF2B5EF4-FFF2-40B4-BE49-F238E27FC236}">
                <a16:creationId xmlns:a16="http://schemas.microsoft.com/office/drawing/2014/main" id="{35E704CF-1D1A-18DA-F27A-37A7AF2C4DE8}"/>
              </a:ext>
            </a:extLst>
          </p:cNvPr>
          <p:cNvSpPr/>
          <p:nvPr/>
        </p:nvSpPr>
        <p:spPr>
          <a:xfrm>
            <a:off x="6107630" y="2223539"/>
            <a:ext cx="78664" cy="152400"/>
          </a:xfrm>
          <a:prstGeom prst="flowChartDecision">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Rettangolo 14">
            <a:extLst>
              <a:ext uri="{FF2B5EF4-FFF2-40B4-BE49-F238E27FC236}">
                <a16:creationId xmlns:a16="http://schemas.microsoft.com/office/drawing/2014/main" id="{92C8FCA0-309C-6FAE-0423-B61848E2CD14}"/>
              </a:ext>
            </a:extLst>
          </p:cNvPr>
          <p:cNvSpPr/>
          <p:nvPr/>
        </p:nvSpPr>
        <p:spPr>
          <a:xfrm>
            <a:off x="6110094" y="2803682"/>
            <a:ext cx="76200" cy="7620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007305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1ED210-A6AC-798F-4658-4324ED85598B}"/>
              </a:ext>
            </a:extLst>
          </p:cNvPr>
          <p:cNvSpPr>
            <a:spLocks noGrp="1"/>
          </p:cNvSpPr>
          <p:nvPr>
            <p:ph type="title"/>
          </p:nvPr>
        </p:nvSpPr>
        <p:spPr>
          <a:xfrm>
            <a:off x="838200" y="360000"/>
            <a:ext cx="3234925" cy="701731"/>
          </a:xfrm>
        </p:spPr>
        <p:txBody>
          <a:bodyPr/>
          <a:lstStyle/>
          <a:p>
            <a:r>
              <a:rPr lang="it-IT" dirty="0"/>
              <a:t>Orbita iniziale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B849D7D4-859D-4ABC-485F-9B46D3E01DBA}"/>
                  </a:ext>
                </a:extLst>
              </p:cNvPr>
              <p:cNvSpPr>
                <a:spLocks noGrp="1"/>
              </p:cNvSpPr>
              <p:nvPr>
                <p:ph sz="half" idx="1"/>
              </p:nvPr>
            </p:nvSpPr>
            <p:spPr/>
            <p:txBody>
              <a:bodyPr lIns="720000">
                <a:normAutofit/>
              </a:bodyPr>
              <a:lstStyle/>
              <a:p>
                <a:pPr marL="285750" indent="-285750">
                  <a:buFont typeface="Arial" panose="020B0604020202020204" pitchFamily="34" charset="0"/>
                  <a:buChar char="•"/>
                </a:pPr>
                <a:r>
                  <a:rPr lang="it-IT" sz="1600" dirty="0"/>
                  <a:t>Dati assegnati: </a:t>
                </a:r>
              </a:p>
              <a:p>
                <a:pPr marL="0" indent="0">
                  <a:buNone/>
                </a:pPr>
                <a:r>
                  <a:rPr lang="it-IT" sz="1600" dirty="0"/>
                  <a:t>Vettore posizione: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i="1">
                                  <a:latin typeface="Cambria Math" panose="02040503050406030204" pitchFamily="18" charset="0"/>
                                </a:rPr>
                                <m:t>−</m:t>
                              </m:r>
                              <m:r>
                                <a:rPr lang="it-IT" sz="1600" i="1">
                                  <a:latin typeface="Cambria Math" panose="02040503050406030204" pitchFamily="18" charset="0"/>
                                </a:rPr>
                                <m:t>1169,7791</m:t>
                              </m:r>
                            </m:e>
                          </m:mr>
                          <m:mr>
                            <m:e>
                              <m:r>
                                <a:rPr lang="it-IT" sz="1600" i="1">
                                  <a:latin typeface="Cambria Math" panose="02040503050406030204" pitchFamily="18" charset="0"/>
                                </a:rPr>
                                <m:t>−8344,5289</m:t>
                              </m:r>
                            </m:e>
                          </m:mr>
                          <m:mr>
                            <m:e>
                              <m:r>
                                <a:rPr lang="it-IT" sz="1600" i="1">
                                  <a:latin typeface="Cambria Math" panose="02040503050406030204" pitchFamily="18" charset="0"/>
                                </a:rPr>
                                <m:t>977,8062</m:t>
                              </m:r>
                            </m:e>
                          </m:mr>
                        </m:m>
                      </m:e>
                    </m:d>
                  </m:oMath>
                </a14:m>
                <a:r>
                  <a:rPr lang="it-IT" sz="1600" dirty="0"/>
                  <a:t> [</a:t>
                </a:r>
                <a14:m>
                  <m:oMath xmlns:m="http://schemas.openxmlformats.org/officeDocument/2006/math">
                    <m:r>
                      <a:rPr lang="it-IT" sz="1600" b="0" i="1" smtClean="0">
                        <a:latin typeface="Cambria Math" panose="02040503050406030204" pitchFamily="18" charset="0"/>
                      </a:rPr>
                      <m:t>𝑘𝑚</m:t>
                    </m:r>
                  </m:oMath>
                </a14:m>
                <a:r>
                  <a:rPr lang="it-IT" sz="1600" dirty="0"/>
                  <a:t>]</a:t>
                </a:r>
              </a:p>
              <a:p>
                <a:pPr marL="0" indent="0">
                  <a:buNone/>
                </a:pPr>
                <a:endParaRPr lang="it-IT" sz="1600" i="1" dirty="0"/>
              </a:p>
              <a:p>
                <a:pPr marL="0" indent="0">
                  <a:buNone/>
                </a:pPr>
                <a:r>
                  <a:rPr lang="it-IT" sz="1600" dirty="0"/>
                  <a:t>Vettore velocità: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b="0" i="1" smtClean="0">
                                  <a:latin typeface="Cambria Math" panose="02040503050406030204" pitchFamily="18" charset="0"/>
                                </a:rPr>
                                <m:t>4</m:t>
                              </m:r>
                              <m:r>
                                <a:rPr lang="it-IT" sz="1600" b="0" i="1" smtClean="0">
                                  <a:latin typeface="Cambria Math" panose="02040503050406030204" pitchFamily="18" charset="0"/>
                                </a:rPr>
                                <m:t>,2770</m:t>
                              </m:r>
                            </m:e>
                          </m:mr>
                          <m:mr>
                            <m:e>
                              <m:r>
                                <a:rPr lang="it-IT" sz="1600" b="0" i="1" smtClean="0">
                                  <a:latin typeface="Cambria Math" panose="02040503050406030204" pitchFamily="18" charset="0"/>
                                </a:rPr>
                                <m:t>−1,9310</m:t>
                              </m:r>
                            </m:e>
                          </m:mr>
                          <m:mr>
                            <m:e>
                              <m:r>
                                <a:rPr lang="it-IT" sz="1600" b="0" i="1" smtClean="0">
                                  <a:latin typeface="Cambria Math" panose="02040503050406030204" pitchFamily="18" charset="0"/>
                                </a:rPr>
                                <m:t>−4,9330</m:t>
                              </m:r>
                            </m:e>
                          </m:mr>
                        </m:m>
                      </m:e>
                    </m:d>
                  </m:oMath>
                </a14:m>
                <a:r>
                  <a:rPr lang="it-IT" sz="1600" dirty="0"/>
                  <a:t> [</a:t>
                </a:r>
                <a14:m>
                  <m:oMath xmlns:m="http://schemas.openxmlformats.org/officeDocument/2006/math">
                    <m:f>
                      <m:fPr>
                        <m:type m:val="skw"/>
                        <m:ctrlPr>
                          <a:rPr lang="it-IT" sz="1600" i="1" smtClean="0">
                            <a:latin typeface="Cambria Math" panose="02040503050406030204" pitchFamily="18" charset="0"/>
                          </a:rPr>
                        </m:ctrlPr>
                      </m:fPr>
                      <m:num>
                        <m:r>
                          <a:rPr lang="it-IT" sz="1600" b="0" i="1" smtClean="0">
                            <a:latin typeface="Cambria Math" panose="02040503050406030204" pitchFamily="18" charset="0"/>
                          </a:rPr>
                          <m:t>𝑘𝑚</m:t>
                        </m:r>
                      </m:num>
                      <m:den>
                        <m:r>
                          <a:rPr lang="it-IT" sz="1600" b="0" i="1" smtClean="0">
                            <a:latin typeface="Cambria Math" panose="02040503050406030204" pitchFamily="18" charset="0"/>
                          </a:rPr>
                          <m:t>𝑠</m:t>
                        </m:r>
                      </m:den>
                    </m:f>
                  </m:oMath>
                </a14:m>
                <a:r>
                  <a:rPr lang="it-IT" sz="1600" i="1" dirty="0"/>
                  <a:t>]</a:t>
                </a:r>
              </a:p>
              <a:p>
                <a:endParaRPr lang="it-IT" sz="1600" dirty="0"/>
              </a:p>
              <a:p>
                <a:pPr marL="285750" indent="-285750">
                  <a:buFont typeface="Arial" panose="020B0604020202020204" pitchFamily="34" charset="0"/>
                  <a:buChar char="•"/>
                </a:pPr>
                <a:r>
                  <a:rPr lang="it-IT" sz="1600" dirty="0"/>
                  <a:t>Dati trovati:</a:t>
                </a:r>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𝑎</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=8,3697 ∗</m:t>
                      </m:r>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10</m:t>
                          </m:r>
                        </m:e>
                        <m:sup>
                          <m:r>
                            <a:rPr lang="it-IT" sz="1600" b="0" i="1" smtClean="0">
                              <a:latin typeface="Cambria Math" panose="02040503050406030204" pitchFamily="18" charset="0"/>
                            </a:rPr>
                            <m:t>3</m:t>
                          </m:r>
                        </m:sup>
                      </m:sSup>
                      <m:r>
                        <a:rPr lang="it-IT" sz="1600" b="0" i="1" smtClean="0">
                          <a:latin typeface="Cambria Math" panose="02040503050406030204" pitchFamily="18" charset="0"/>
                        </a:rPr>
                        <m:t> </m:t>
                      </m:r>
                      <m:r>
                        <a:rPr lang="it-IT" sz="1600" b="0" i="1" smtClean="0">
                          <a:latin typeface="Cambria Math" panose="02040503050406030204" pitchFamily="18" charset="0"/>
                        </a:rPr>
                        <m:t>𝑘𝑚</m:t>
                      </m:r>
                    </m:oMath>
                  </m:oMathPara>
                </a14:m>
                <a:endParaRPr lang="it-IT" sz="1600" b="0" i="1"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𝑒</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=0,1097 </m:t>
                      </m:r>
                    </m:oMath>
                  </m:oMathPara>
                </a14:m>
                <a:endParaRPr lang="it-IT" sz="1600"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𝑖</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=48,6244°</m:t>
                      </m:r>
                    </m:oMath>
                    <m:oMath xmlns:m="http://schemas.openxmlformats.org/officeDocument/2006/math">
                      <m:sSub>
                        <m:sSubPr>
                          <m:ctrlPr>
                            <a:rPr lang="it-IT" sz="1600" b="0" i="1" smtClean="0">
                              <a:latin typeface="Cambria Math" panose="02040503050406030204" pitchFamily="18" charset="0"/>
                            </a:rPr>
                          </m:ctrlPr>
                        </m:sSubPr>
                        <m:e>
                          <m:r>
                            <m:rPr>
                              <m:sty m:val="p"/>
                            </m:rPr>
                            <a:rPr lang="it-IT" sz="1600" b="0" i="1" smtClean="0">
                              <a:latin typeface="Cambria Math" panose="02040503050406030204" pitchFamily="18" charset="0"/>
                            </a:rPr>
                            <m:t>Ω</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=87,8870°</m:t>
                      </m:r>
                    </m:oMath>
                  </m:oMathPara>
                </a14:m>
                <a:endParaRPr lang="it-IT" sz="1600" b="0"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𝜔</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=67,8907°</m:t>
                      </m:r>
                    </m:oMath>
                  </m:oMathPara>
                </a14:m>
                <a:endParaRPr lang="it-IT" sz="1600" b="0"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𝜃</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=103,2729°</m:t>
                      </m:r>
                    </m:oMath>
                  </m:oMathPara>
                </a14:m>
                <a:endParaRPr lang="it-IT" sz="1600" dirty="0"/>
              </a:p>
            </p:txBody>
          </p:sp>
        </mc:Choice>
        <mc:Fallback xmlns="">
          <p:sp>
            <p:nvSpPr>
              <p:cNvPr id="6" name="Segnaposto contenuto 5">
                <a:extLst>
                  <a:ext uri="{FF2B5EF4-FFF2-40B4-BE49-F238E27FC236}">
                    <a16:creationId xmlns:a16="http://schemas.microsoft.com/office/drawing/2014/main" id="{B849D7D4-859D-4ABC-485F-9B46D3E01DBA}"/>
                  </a:ext>
                </a:extLst>
              </p:cNvPr>
              <p:cNvSpPr>
                <a:spLocks noGrp="1" noRot="1" noChangeAspect="1" noMove="1" noResize="1" noEditPoints="1" noAdjustHandles="1" noChangeArrowheads="1" noChangeShapeType="1" noTextEdit="1"/>
              </p:cNvSpPr>
              <p:nvPr>
                <p:ph sz="half" idx="1"/>
              </p:nvPr>
            </p:nvSpPr>
            <p:spPr>
              <a:blipFill>
                <a:blip r:embed="rId3"/>
                <a:stretch>
                  <a:fillRect t="-875"/>
                </a:stretch>
              </a:blipFill>
            </p:spPr>
            <p:txBody>
              <a:bodyPr/>
              <a:lstStyle/>
              <a:p>
                <a:r>
                  <a:rPr lang="it-IT">
                    <a:noFill/>
                  </a:rPr>
                  <a:t> </a:t>
                </a:r>
              </a:p>
            </p:txBody>
          </p:sp>
        </mc:Fallback>
      </mc:AlternateContent>
      <p:sp>
        <p:nvSpPr>
          <p:cNvPr id="4" name="Segnaposto piè di pagina 3">
            <a:extLst>
              <a:ext uri="{FF2B5EF4-FFF2-40B4-BE49-F238E27FC236}">
                <a16:creationId xmlns:a16="http://schemas.microsoft.com/office/drawing/2014/main" id="{4288491C-DE23-9D7E-C091-AE855AB31724}"/>
              </a:ext>
            </a:extLst>
          </p:cNvPr>
          <p:cNvSpPr>
            <a:spLocks noGrp="1"/>
          </p:cNvSpPr>
          <p:nvPr>
            <p:ph type="ftr" sz="quarter" idx="11"/>
          </p:nvPr>
        </p:nvSpPr>
        <p:spPr/>
        <p:txBody>
          <a:bodyPr/>
          <a:lstStyle/>
          <a:p>
            <a:r>
              <a:rPr lang="it-IT" dirty="0"/>
              <a:t>Prova finale: Introduzione all’Analisi di Missioni Spaziali</a:t>
            </a:r>
          </a:p>
        </p:txBody>
      </p:sp>
      <p:sp>
        <p:nvSpPr>
          <p:cNvPr id="5" name="Segnaposto numero diapositiva 4">
            <a:extLst>
              <a:ext uri="{FF2B5EF4-FFF2-40B4-BE49-F238E27FC236}">
                <a16:creationId xmlns:a16="http://schemas.microsoft.com/office/drawing/2014/main" id="{FC332E48-C802-488D-1EC0-908937287D3B}"/>
              </a:ext>
            </a:extLst>
          </p:cNvPr>
          <p:cNvSpPr>
            <a:spLocks noGrp="1"/>
          </p:cNvSpPr>
          <p:nvPr>
            <p:ph type="sldNum" sz="quarter" idx="12"/>
          </p:nvPr>
        </p:nvSpPr>
        <p:spPr/>
        <p:txBody>
          <a:bodyPr/>
          <a:lstStyle/>
          <a:p>
            <a:fld id="{07ED6331-BE36-4EB0-BAD8-FC72B96BFAEC}" type="slidenum">
              <a:rPr lang="it-IT" smtClean="0"/>
              <a:pPr/>
              <a:t>3</a:t>
            </a:fld>
            <a:endParaRPr lang="it-IT"/>
          </a:p>
        </p:txBody>
      </p:sp>
      <p:pic>
        <p:nvPicPr>
          <p:cNvPr id="13" name="Segnaposto contenuto 12">
            <a:extLst>
              <a:ext uri="{FF2B5EF4-FFF2-40B4-BE49-F238E27FC236}">
                <a16:creationId xmlns:a16="http://schemas.microsoft.com/office/drawing/2014/main" id="{C8CCC050-5AFB-1999-70D3-00B0302C6997}"/>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56051" y="1300163"/>
            <a:ext cx="5013898" cy="4876800"/>
          </a:xfrm>
        </p:spPr>
      </p:pic>
    </p:spTree>
    <p:extLst>
      <p:ext uri="{BB962C8B-B14F-4D97-AF65-F5344CB8AC3E}">
        <p14:creationId xmlns:p14="http://schemas.microsoft.com/office/powerpoint/2010/main" val="3615513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1ED210-A6AC-798F-4658-4324ED85598B}"/>
              </a:ext>
            </a:extLst>
          </p:cNvPr>
          <p:cNvSpPr>
            <a:spLocks noGrp="1"/>
          </p:cNvSpPr>
          <p:nvPr>
            <p:ph type="title"/>
          </p:nvPr>
        </p:nvSpPr>
        <p:spPr>
          <a:xfrm>
            <a:off x="838200" y="360000"/>
            <a:ext cx="2938368" cy="701731"/>
          </a:xfrm>
        </p:spPr>
        <p:txBody>
          <a:bodyPr/>
          <a:lstStyle/>
          <a:p>
            <a:r>
              <a:rPr lang="it-IT" dirty="0"/>
              <a:t>Orbita finale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B849D7D4-859D-4ABC-485F-9B46D3E01DBA}"/>
                  </a:ext>
                </a:extLst>
              </p:cNvPr>
              <p:cNvSpPr>
                <a:spLocks noGrp="1"/>
              </p:cNvSpPr>
              <p:nvPr>
                <p:ph sz="half" idx="1"/>
              </p:nvPr>
            </p:nvSpPr>
            <p:spPr/>
            <p:txBody>
              <a:bodyPr lIns="720000">
                <a:normAutofit/>
              </a:bodyPr>
              <a:lstStyle/>
              <a:p>
                <a:pPr marL="285750" indent="-285750">
                  <a:buFont typeface="Arial" panose="020B0604020202020204" pitchFamily="34" charset="0"/>
                  <a:buChar char="•"/>
                </a:pPr>
                <a:r>
                  <a:rPr lang="it-IT" sz="1600" dirty="0">
                    <a:cs typeface="Arial" panose="020B0604020202020204" pitchFamily="34" charset="0"/>
                  </a:rPr>
                  <a:t>Dati assegnati:</a:t>
                </a:r>
                <a:endParaRPr lang="it-IT" sz="160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𝑎</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=1,0860 ∗</m:t>
                      </m:r>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10</m:t>
                          </m:r>
                        </m:e>
                        <m:sup>
                          <m:r>
                            <a:rPr lang="it-IT" sz="1600" b="0" i="1" smtClean="0">
                              <a:latin typeface="Cambria Math" panose="02040503050406030204" pitchFamily="18" charset="0"/>
                            </a:rPr>
                            <m:t>4</m:t>
                          </m:r>
                        </m:sup>
                      </m:sSup>
                      <m:r>
                        <a:rPr lang="it-IT" sz="1600" b="0" i="1" smtClean="0">
                          <a:latin typeface="Cambria Math" panose="02040503050406030204" pitchFamily="18" charset="0"/>
                        </a:rPr>
                        <m:t> </m:t>
                      </m:r>
                      <m:r>
                        <a:rPr lang="it-IT" sz="1600" b="0" i="1" smtClean="0">
                          <a:latin typeface="Cambria Math" panose="02040503050406030204" pitchFamily="18" charset="0"/>
                        </a:rPr>
                        <m:t>𝑘𝑚</m:t>
                      </m:r>
                    </m:oMath>
                  </m:oMathPara>
                </a14:m>
                <a:endParaRPr lang="it-IT" sz="1600" b="0" i="1"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𝑒</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=0,2332 </m:t>
                      </m:r>
                    </m:oMath>
                  </m:oMathPara>
                </a14:m>
                <a:endParaRPr lang="it-IT" sz="160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𝑖</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=30,2751°</m:t>
                      </m:r>
                    </m:oMath>
                    <m:oMath xmlns:m="http://schemas.openxmlformats.org/officeDocument/2006/math">
                      <m:sSub>
                        <m:sSubPr>
                          <m:ctrlPr>
                            <a:rPr lang="it-IT" sz="1600" b="0" i="1" smtClean="0">
                              <a:latin typeface="Cambria Math" panose="02040503050406030204" pitchFamily="18" charset="0"/>
                            </a:rPr>
                          </m:ctrlPr>
                        </m:sSubPr>
                        <m:e>
                          <m:r>
                            <m:rPr>
                              <m:sty m:val="p"/>
                            </m:rPr>
                            <a:rPr lang="it-IT" sz="1600" b="0" i="1" smtClean="0">
                              <a:latin typeface="Cambria Math" panose="02040503050406030204" pitchFamily="18" charset="0"/>
                            </a:rPr>
                            <m:t>Ω</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=173,2051°</m:t>
                      </m:r>
                    </m:oMath>
                  </m:oMathPara>
                </a14:m>
                <a:endParaRPr lang="it-IT" sz="1600" b="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𝜔</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=24,6315°</m:t>
                      </m:r>
                    </m:oMath>
                  </m:oMathPara>
                </a14:m>
                <a:endParaRPr lang="it-IT" sz="1600" b="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𝜃</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=18,9993°</m:t>
                      </m:r>
                    </m:oMath>
                  </m:oMathPara>
                </a14:m>
                <a:endParaRPr lang="it-IT" sz="1600" dirty="0"/>
              </a:p>
              <a:p>
                <a:pPr marL="0" indent="0">
                  <a:lnSpc>
                    <a:spcPct val="120000"/>
                  </a:lnSpc>
                  <a:buNone/>
                </a:pPr>
                <a:endParaRPr lang="it-IT" dirty="0"/>
              </a:p>
              <a:p>
                <a:pPr marL="285750" indent="-285750">
                  <a:buFont typeface="Arial" panose="020B0604020202020204" pitchFamily="34" charset="0"/>
                  <a:buChar char="•"/>
                </a:pPr>
                <a:r>
                  <a:rPr lang="it-IT" sz="1600" dirty="0"/>
                  <a:t>Dati trovati: </a:t>
                </a:r>
              </a:p>
              <a:p>
                <a:pPr marL="0" indent="0">
                  <a:buNone/>
                </a:pPr>
                <a:r>
                  <a:rPr lang="it-IT" sz="1600" dirty="0"/>
                  <a:t>Vettore posizione: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b="0" i="1" smtClean="0">
                                  <a:latin typeface="Cambria Math" panose="02040503050406030204" pitchFamily="18" charset="0"/>
                                </a:rPr>
                                <m:t>−</m:t>
                              </m:r>
                              <m:r>
                                <a:rPr lang="it-IT" sz="1600" b="0" i="1" smtClean="0">
                                  <a:latin typeface="Cambria Math" panose="02040503050406030204" pitchFamily="18" charset="0"/>
                                </a:rPr>
                                <m:t>6640,6140</m:t>
                              </m:r>
                            </m:e>
                          </m:mr>
                          <m:mr>
                            <m:e>
                              <m:r>
                                <a:rPr lang="it-IT" sz="1600" b="0" i="1" smtClean="0">
                                  <a:latin typeface="Cambria Math" panose="02040503050406030204" pitchFamily="18" charset="0"/>
                                </a:rPr>
                                <m:t>−4258,2138</m:t>
                              </m:r>
                            </m:e>
                          </m:mr>
                          <m:mr>
                            <m:e>
                              <m:r>
                                <a:rPr lang="it-IT" sz="1600" b="0" i="1" smtClean="0">
                                  <a:latin typeface="Cambria Math" panose="02040503050406030204" pitchFamily="18" charset="0"/>
                                </a:rPr>
                                <m:t>2927,01450</m:t>
                              </m:r>
                            </m:e>
                          </m:mr>
                        </m:m>
                      </m:e>
                    </m:d>
                  </m:oMath>
                </a14:m>
                <a:r>
                  <a:rPr lang="it-IT" sz="1600" dirty="0"/>
                  <a:t> [</a:t>
                </a:r>
                <a14:m>
                  <m:oMath xmlns:m="http://schemas.openxmlformats.org/officeDocument/2006/math">
                    <m:r>
                      <a:rPr lang="it-IT" sz="1600" b="0" i="1" smtClean="0">
                        <a:latin typeface="Cambria Math" panose="02040503050406030204" pitchFamily="18" charset="0"/>
                      </a:rPr>
                      <m:t>𝑘𝑚</m:t>
                    </m:r>
                  </m:oMath>
                </a14:m>
                <a:r>
                  <a:rPr lang="it-IT" sz="1600" dirty="0"/>
                  <a:t>]</a:t>
                </a:r>
              </a:p>
              <a:p>
                <a:pPr marL="0" indent="0">
                  <a:buNone/>
                </a:pPr>
                <a:endParaRPr lang="it-IT" sz="1600" i="1" dirty="0"/>
              </a:p>
              <a:p>
                <a:pPr marL="0" indent="0">
                  <a:buNone/>
                </a:pPr>
                <a:r>
                  <a:rPr lang="it-IT" sz="1600" dirty="0"/>
                  <a:t>Vettore velocità: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b="0" i="1" smtClean="0">
                                  <a:latin typeface="Cambria Math" panose="02040503050406030204" pitchFamily="18" charset="0"/>
                                </a:rPr>
                                <m:t>4</m:t>
                              </m:r>
                              <m:r>
                                <a:rPr lang="it-IT" sz="1600" b="0" i="1" smtClean="0">
                                  <a:latin typeface="Cambria Math" panose="02040503050406030204" pitchFamily="18" charset="0"/>
                                </a:rPr>
                                <m:t>,2742</m:t>
                              </m:r>
                            </m:e>
                          </m:mr>
                          <m:mr>
                            <m:e>
                              <m:r>
                                <a:rPr lang="it-IT" sz="1600" b="0" i="1" smtClean="0">
                                  <a:latin typeface="Cambria Math" panose="02040503050406030204" pitchFamily="18" charset="0"/>
                                </a:rPr>
                                <m:t>−5,5797</m:t>
                              </m:r>
                            </m:e>
                          </m:mr>
                          <m:mr>
                            <m:e>
                              <m:r>
                                <a:rPr lang="it-IT" sz="1600" b="0" i="1" smtClean="0">
                                  <a:latin typeface="Cambria Math" panose="02040503050406030204" pitchFamily="18" charset="0"/>
                                </a:rPr>
                                <m:t>2,9392</m:t>
                              </m:r>
                            </m:e>
                          </m:mr>
                        </m:m>
                      </m:e>
                    </m:d>
                  </m:oMath>
                </a14:m>
                <a:r>
                  <a:rPr lang="it-IT" sz="1600" dirty="0"/>
                  <a:t> </a:t>
                </a:r>
                <a:r>
                  <a:rPr lang="it-IT" dirty="0"/>
                  <a:t>[</a:t>
                </a:r>
                <a14:m>
                  <m:oMath xmlns:m="http://schemas.openxmlformats.org/officeDocument/2006/math">
                    <m:f>
                      <m:fPr>
                        <m:type m:val="skw"/>
                        <m:ctrlPr>
                          <a:rPr lang="it-IT" i="1" smtClean="0">
                            <a:latin typeface="Cambria Math" panose="02040503050406030204" pitchFamily="18" charset="0"/>
                          </a:rPr>
                        </m:ctrlPr>
                      </m:fPr>
                      <m:num>
                        <m:r>
                          <a:rPr lang="it-IT" b="0" i="1" smtClean="0">
                            <a:latin typeface="Cambria Math" panose="02040503050406030204" pitchFamily="18" charset="0"/>
                          </a:rPr>
                          <m:t>𝑘𝑚</m:t>
                        </m:r>
                      </m:num>
                      <m:den>
                        <m:r>
                          <a:rPr lang="it-IT" b="0" i="1" smtClean="0">
                            <a:latin typeface="Cambria Math" panose="02040503050406030204" pitchFamily="18" charset="0"/>
                          </a:rPr>
                          <m:t>𝑠</m:t>
                        </m:r>
                      </m:den>
                    </m:f>
                  </m:oMath>
                </a14:m>
                <a:r>
                  <a:rPr lang="it-IT" i="1" dirty="0"/>
                  <a:t>]</a:t>
                </a:r>
              </a:p>
            </p:txBody>
          </p:sp>
        </mc:Choice>
        <mc:Fallback xmlns="">
          <p:sp>
            <p:nvSpPr>
              <p:cNvPr id="6" name="Segnaposto contenuto 5">
                <a:extLst>
                  <a:ext uri="{FF2B5EF4-FFF2-40B4-BE49-F238E27FC236}">
                    <a16:creationId xmlns:a16="http://schemas.microsoft.com/office/drawing/2014/main" id="{B849D7D4-859D-4ABC-485F-9B46D3E01DBA}"/>
                  </a:ext>
                </a:extLst>
              </p:cNvPr>
              <p:cNvSpPr>
                <a:spLocks noGrp="1" noRot="1" noChangeAspect="1" noMove="1" noResize="1" noEditPoints="1" noAdjustHandles="1" noChangeArrowheads="1" noChangeShapeType="1" noTextEdit="1"/>
              </p:cNvSpPr>
              <p:nvPr>
                <p:ph sz="half" idx="1"/>
              </p:nvPr>
            </p:nvSpPr>
            <p:spPr>
              <a:blipFill>
                <a:blip r:embed="rId3"/>
                <a:stretch>
                  <a:fillRect t="-875"/>
                </a:stretch>
              </a:blipFill>
            </p:spPr>
            <p:txBody>
              <a:bodyPr/>
              <a:lstStyle/>
              <a:p>
                <a:r>
                  <a:rPr lang="it-IT">
                    <a:noFill/>
                  </a:rPr>
                  <a:t> </a:t>
                </a:r>
              </a:p>
            </p:txBody>
          </p:sp>
        </mc:Fallback>
      </mc:AlternateContent>
      <p:sp>
        <p:nvSpPr>
          <p:cNvPr id="4" name="Segnaposto piè di pagina 3">
            <a:extLst>
              <a:ext uri="{FF2B5EF4-FFF2-40B4-BE49-F238E27FC236}">
                <a16:creationId xmlns:a16="http://schemas.microsoft.com/office/drawing/2014/main" id="{4288491C-DE23-9D7E-C091-AE855AB31724}"/>
              </a:ext>
            </a:extLst>
          </p:cNvPr>
          <p:cNvSpPr>
            <a:spLocks noGrp="1"/>
          </p:cNvSpPr>
          <p:nvPr>
            <p:ph type="ftr" sz="quarter" idx="11"/>
          </p:nvPr>
        </p:nvSpPr>
        <p:spPr/>
        <p:txBody>
          <a:bodyPr/>
          <a:lstStyle/>
          <a:p>
            <a:r>
              <a:rPr lang="it-IT" dirty="0"/>
              <a:t>Prova finale: Introduzione all’Analisi di Missioni Spaziali</a:t>
            </a:r>
          </a:p>
        </p:txBody>
      </p:sp>
      <p:sp>
        <p:nvSpPr>
          <p:cNvPr id="5" name="Segnaposto numero diapositiva 4">
            <a:extLst>
              <a:ext uri="{FF2B5EF4-FFF2-40B4-BE49-F238E27FC236}">
                <a16:creationId xmlns:a16="http://schemas.microsoft.com/office/drawing/2014/main" id="{FC332E48-C802-488D-1EC0-908937287D3B}"/>
              </a:ext>
            </a:extLst>
          </p:cNvPr>
          <p:cNvSpPr>
            <a:spLocks noGrp="1"/>
          </p:cNvSpPr>
          <p:nvPr>
            <p:ph type="sldNum" sz="quarter" idx="12"/>
          </p:nvPr>
        </p:nvSpPr>
        <p:spPr/>
        <p:txBody>
          <a:bodyPr/>
          <a:lstStyle/>
          <a:p>
            <a:fld id="{07ED6331-BE36-4EB0-BAD8-FC72B96BFAEC}" type="slidenum">
              <a:rPr lang="it-IT" smtClean="0"/>
              <a:pPr/>
              <a:t>4</a:t>
            </a:fld>
            <a:endParaRPr lang="it-IT"/>
          </a:p>
        </p:txBody>
      </p:sp>
      <p:pic>
        <p:nvPicPr>
          <p:cNvPr id="10" name="Segnaposto contenuto 9">
            <a:extLst>
              <a:ext uri="{FF2B5EF4-FFF2-40B4-BE49-F238E27FC236}">
                <a16:creationId xmlns:a16="http://schemas.microsoft.com/office/drawing/2014/main" id="{F6A17CBD-D565-67FB-F228-C9A7793A2300}"/>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37603" y="1300163"/>
            <a:ext cx="5050794" cy="4876800"/>
          </a:xfrm>
        </p:spPr>
      </p:pic>
    </p:spTree>
    <p:extLst>
      <p:ext uri="{BB962C8B-B14F-4D97-AF65-F5344CB8AC3E}">
        <p14:creationId xmlns:p14="http://schemas.microsoft.com/office/powerpoint/2010/main" val="1534762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E2B2AD-A194-0BF0-7021-4CCA914E6940}"/>
              </a:ext>
            </a:extLst>
          </p:cNvPr>
          <p:cNvSpPr>
            <a:spLocks noGrp="1"/>
          </p:cNvSpPr>
          <p:nvPr>
            <p:ph type="title"/>
          </p:nvPr>
        </p:nvSpPr>
        <p:spPr>
          <a:xfrm>
            <a:off x="838200" y="360000"/>
            <a:ext cx="4262577" cy="701731"/>
          </a:xfrm>
        </p:spPr>
        <p:txBody>
          <a:bodyPr/>
          <a:lstStyle/>
          <a:p>
            <a:r>
              <a:rPr lang="it-IT" dirty="0"/>
              <a:t>Strategia Standard</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4429ADE6-6702-82AE-AFC1-57D895FE0CA6}"/>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Tre manovre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Trasferimento Bitangente Pericentro-Apocentro</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Cambio di Piano Orbitale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Cambio di Anomalia del Pericentro</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mn-cs"/>
                  </a:rPr>
                  <a:t>6.6450</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𝐭</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4.8675</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𝐡</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 17523.1496</a:t>
                </a:r>
                <a14:m>
                  <m:oMath xmlns:m="http://schemas.openxmlformats.org/officeDocument/2006/math">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buNone/>
                </a:pPr>
                <a:endParaRPr lang="it-IT" dirty="0"/>
              </a:p>
            </p:txBody>
          </p:sp>
        </mc:Choice>
        <mc:Fallback xmlns="">
          <p:sp>
            <p:nvSpPr>
              <p:cNvPr id="3" name="Segnaposto contenuto 2">
                <a:extLst>
                  <a:ext uri="{FF2B5EF4-FFF2-40B4-BE49-F238E27FC236}">
                    <a16:creationId xmlns:a16="http://schemas.microsoft.com/office/drawing/2014/main" id="{4429ADE6-6702-82AE-AFC1-57D895FE0CA6}"/>
                  </a:ext>
                </a:extLst>
              </p:cNvPr>
              <p:cNvSpPr>
                <a:spLocks noGrp="1" noRot="1" noChangeAspect="1" noMove="1" noResize="1" noEditPoints="1" noAdjustHandles="1" noChangeArrowheads="1" noChangeShapeType="1" noTextEdit="1"/>
              </p:cNvSpPr>
              <p:nvPr>
                <p:ph sz="half" idx="1"/>
              </p:nvPr>
            </p:nvSpPr>
            <p:spPr>
              <a:blipFill>
                <a:blip r:embed="rId3"/>
                <a:stretch>
                  <a:fillRect l="-1059" t="-625"/>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CF6188ED-1278-54CF-A5F1-B9761B068A1B}"/>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347434"/>
            <a:ext cx="5181600" cy="4782257"/>
          </a:xfrm>
        </p:spPr>
      </p:pic>
      <p:sp>
        <p:nvSpPr>
          <p:cNvPr id="5" name="Segnaposto piè di pagina 4">
            <a:extLst>
              <a:ext uri="{FF2B5EF4-FFF2-40B4-BE49-F238E27FC236}">
                <a16:creationId xmlns:a16="http://schemas.microsoft.com/office/drawing/2014/main" id="{557A2B1D-1950-C538-AE2F-D58AC1A74F93}"/>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9AABB668-F8DD-ECC1-9F07-3B595F96D2C2}"/>
              </a:ext>
            </a:extLst>
          </p:cNvPr>
          <p:cNvSpPr>
            <a:spLocks noGrp="1"/>
          </p:cNvSpPr>
          <p:nvPr>
            <p:ph type="sldNum" sz="quarter" idx="12"/>
          </p:nvPr>
        </p:nvSpPr>
        <p:spPr/>
        <p:txBody>
          <a:bodyPr/>
          <a:lstStyle/>
          <a:p>
            <a:fld id="{07ED6331-BE36-4EB0-BAD8-FC72B96BFAEC}" type="slidenum">
              <a:rPr lang="it-IT" smtClean="0"/>
              <a:pPr/>
              <a:t>5</a:t>
            </a:fld>
            <a:endParaRPr lang="it-IT"/>
          </a:p>
        </p:txBody>
      </p:sp>
    </p:spTree>
    <p:extLst>
      <p:ext uri="{BB962C8B-B14F-4D97-AF65-F5344CB8AC3E}">
        <p14:creationId xmlns:p14="http://schemas.microsoft.com/office/powerpoint/2010/main" val="2387966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3ACD45-6D6E-556F-333D-758BA49DA1FC}"/>
              </a:ext>
            </a:extLst>
          </p:cNvPr>
          <p:cNvSpPr>
            <a:spLocks noGrp="1"/>
          </p:cNvSpPr>
          <p:nvPr>
            <p:ph type="title"/>
          </p:nvPr>
        </p:nvSpPr>
        <p:spPr>
          <a:xfrm>
            <a:off x="838200" y="415400"/>
            <a:ext cx="7926337" cy="590931"/>
          </a:xfrm>
        </p:spPr>
        <p:txBody>
          <a:bodyPr/>
          <a:lstStyle/>
          <a:p>
            <a:r>
              <a:rPr lang="it-IT" spc="-5" dirty="0"/>
              <a:t>Strategia Standard: manovra bitangente PA</a:t>
            </a:r>
            <a:endParaRPr lang="it-IT"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4DF379E8-FA39-1A40-9F2C-B1941B5120BF}"/>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Cambiare forma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𝐞</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𝒂</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il pericentro dell'orbita iniziale </a:t>
                </a:r>
                <a:endParaRPr kumimoji="0" lang="it-IT" sz="180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1800" b="0" i="1"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5698</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Primo impulso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0.5863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Orbita di Trasferimento: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𝐞</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𝒂</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l'apocentro dell'orbita di trasferimento</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5295</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Secondo impulso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0.1642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Nuova orbita: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𝐞</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𝒂</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indent="0">
                  <a:buNone/>
                </a:pPr>
                <a:endParaRPr lang="it-IT" dirty="0"/>
              </a:p>
            </p:txBody>
          </p:sp>
        </mc:Choice>
        <mc:Fallback xmlns="">
          <p:sp>
            <p:nvSpPr>
              <p:cNvPr id="3" name="Segnaposto contenuto 2">
                <a:extLst>
                  <a:ext uri="{FF2B5EF4-FFF2-40B4-BE49-F238E27FC236}">
                    <a16:creationId xmlns:a16="http://schemas.microsoft.com/office/drawing/2014/main" id="{4DF379E8-FA39-1A40-9F2C-B1941B5120BF}"/>
                  </a:ext>
                </a:extLst>
              </p:cNvPr>
              <p:cNvSpPr>
                <a:spLocks noGrp="1" noRot="1" noChangeAspect="1" noMove="1" noResize="1" noEditPoints="1" noAdjustHandles="1" noChangeArrowheads="1" noChangeShapeType="1" noTextEdit="1"/>
              </p:cNvSpPr>
              <p:nvPr>
                <p:ph sz="half" idx="1"/>
              </p:nvPr>
            </p:nvSpPr>
            <p:spPr>
              <a:blipFill>
                <a:blip r:embed="rId3"/>
                <a:stretch>
                  <a:fillRect l="-1059" t="-500"/>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87927922-E091-C242-ABBB-23F3E44BC59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38132" y="1300163"/>
            <a:ext cx="5049736" cy="4876800"/>
          </a:xfrm>
        </p:spPr>
      </p:pic>
      <p:sp>
        <p:nvSpPr>
          <p:cNvPr id="5" name="Segnaposto piè di pagina 4">
            <a:extLst>
              <a:ext uri="{FF2B5EF4-FFF2-40B4-BE49-F238E27FC236}">
                <a16:creationId xmlns:a16="http://schemas.microsoft.com/office/drawing/2014/main" id="{C874D896-9F89-93D3-93AD-29AB15C6F940}"/>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2DFB915F-A1A4-ACEC-636B-4CE3FEB4BF99}"/>
              </a:ext>
            </a:extLst>
          </p:cNvPr>
          <p:cNvSpPr>
            <a:spLocks noGrp="1"/>
          </p:cNvSpPr>
          <p:nvPr>
            <p:ph type="sldNum" sz="quarter" idx="12"/>
          </p:nvPr>
        </p:nvSpPr>
        <p:spPr/>
        <p:txBody>
          <a:bodyPr/>
          <a:lstStyle/>
          <a:p>
            <a:fld id="{07ED6331-BE36-4EB0-BAD8-FC72B96BFAEC}" type="slidenum">
              <a:rPr lang="it-IT" smtClean="0"/>
              <a:pPr/>
              <a:t>6</a:t>
            </a:fld>
            <a:endParaRPr lang="it-IT"/>
          </a:p>
        </p:txBody>
      </p:sp>
      <p:sp>
        <p:nvSpPr>
          <p:cNvPr id="9" name="Ovale 8">
            <a:extLst>
              <a:ext uri="{FF2B5EF4-FFF2-40B4-BE49-F238E27FC236}">
                <a16:creationId xmlns:a16="http://schemas.microsoft.com/office/drawing/2014/main" id="{1A04150A-EB00-5B60-E29B-1EFEB72836AF}"/>
              </a:ext>
            </a:extLst>
          </p:cNvPr>
          <p:cNvSpPr/>
          <p:nvPr/>
        </p:nvSpPr>
        <p:spPr>
          <a:xfrm>
            <a:off x="4480091" y="2863516"/>
            <a:ext cx="152400" cy="152400"/>
          </a:xfrm>
          <a:prstGeom prst="ellipse">
            <a:avLst/>
          </a:prstGeom>
          <a:solidFill>
            <a:srgbClr val="FF00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
        <p:nvSpPr>
          <p:cNvPr id="10" name="Ovale 9">
            <a:extLst>
              <a:ext uri="{FF2B5EF4-FFF2-40B4-BE49-F238E27FC236}">
                <a16:creationId xmlns:a16="http://schemas.microsoft.com/office/drawing/2014/main" id="{6C436A95-5C2C-69A9-3434-0159EFC9F482}"/>
              </a:ext>
            </a:extLst>
          </p:cNvPr>
          <p:cNvSpPr/>
          <p:nvPr/>
        </p:nvSpPr>
        <p:spPr>
          <a:xfrm>
            <a:off x="4801368" y="4888832"/>
            <a:ext cx="152400" cy="152400"/>
          </a:xfrm>
          <a:prstGeom prst="ellipse">
            <a:avLst/>
          </a:prstGeom>
          <a:solidFill>
            <a:srgbClr val="00FF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cxnSp>
        <p:nvCxnSpPr>
          <p:cNvPr id="7" name="Connettore 2 6">
            <a:extLst>
              <a:ext uri="{FF2B5EF4-FFF2-40B4-BE49-F238E27FC236}">
                <a16:creationId xmlns:a16="http://schemas.microsoft.com/office/drawing/2014/main" id="{96FD389F-AED5-49C7-0EC0-A1FC6FF4D77F}"/>
              </a:ext>
            </a:extLst>
          </p:cNvPr>
          <p:cNvCxnSpPr/>
          <p:nvPr/>
        </p:nvCxnSpPr>
        <p:spPr>
          <a:xfrm>
            <a:off x="2547257" y="1528354"/>
            <a:ext cx="3135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58746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EF1E5A-F773-6A66-504B-580317F0E63F}"/>
              </a:ext>
            </a:extLst>
          </p:cNvPr>
          <p:cNvSpPr>
            <a:spLocks noGrp="1"/>
          </p:cNvSpPr>
          <p:nvPr>
            <p:ph type="title"/>
          </p:nvPr>
        </p:nvSpPr>
        <p:spPr>
          <a:xfrm>
            <a:off x="838200" y="415400"/>
            <a:ext cx="6171498" cy="590931"/>
          </a:xfrm>
        </p:spPr>
        <p:txBody>
          <a:bodyPr/>
          <a:lstStyle/>
          <a:p>
            <a:r>
              <a:rPr lang="it-IT" spc="-5" dirty="0"/>
              <a:t>Strategia Standard: cambio piano</a:t>
            </a:r>
            <a:endParaRPr lang="it-IT"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FE61EF2E-FEC5-560F-99CA-0CCFF8829AB9}"/>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Cambiare l'inclinazione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𝒊</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il punto di cambio piano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𝟑𝟏𝟐𝟐</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Terzo impulso</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5.1840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Nuova orbita: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𝒊</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𝛀</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indent="0">
                  <a:buNone/>
                </a:pPr>
                <a:endParaRPr lang="it-IT" dirty="0"/>
              </a:p>
            </p:txBody>
          </p:sp>
        </mc:Choice>
        <mc:Fallback xmlns="">
          <p:sp>
            <p:nvSpPr>
              <p:cNvPr id="3" name="Segnaposto contenuto 2">
                <a:extLst>
                  <a:ext uri="{FF2B5EF4-FFF2-40B4-BE49-F238E27FC236}">
                    <a16:creationId xmlns:a16="http://schemas.microsoft.com/office/drawing/2014/main" id="{FE61EF2E-FEC5-560F-99CA-0CCFF8829AB9}"/>
                  </a:ext>
                </a:extLst>
              </p:cNvPr>
              <p:cNvSpPr>
                <a:spLocks noGrp="1" noRot="1" noChangeAspect="1" noMove="1" noResize="1" noEditPoints="1" noAdjustHandles="1" noChangeArrowheads="1" noChangeShapeType="1" noTextEdit="1"/>
              </p:cNvSpPr>
              <p:nvPr>
                <p:ph sz="half" idx="1"/>
              </p:nvPr>
            </p:nvSpPr>
            <p:spPr>
              <a:blipFill>
                <a:blip r:embed="rId3"/>
                <a:stretch>
                  <a:fillRect l="-1059" t="-500"/>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1A95630B-A579-1532-7E8B-671FA452D04F}"/>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580299"/>
            <a:ext cx="5181600" cy="4316528"/>
          </a:xfrm>
        </p:spPr>
      </p:pic>
      <p:sp>
        <p:nvSpPr>
          <p:cNvPr id="5" name="Segnaposto piè di pagina 4">
            <a:extLst>
              <a:ext uri="{FF2B5EF4-FFF2-40B4-BE49-F238E27FC236}">
                <a16:creationId xmlns:a16="http://schemas.microsoft.com/office/drawing/2014/main" id="{190D92C2-CA8B-FE07-3E9E-B9BE8614E9CE}"/>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A301B9D4-1CEA-97E3-D59A-FEE2AB5A4DD5}"/>
              </a:ext>
            </a:extLst>
          </p:cNvPr>
          <p:cNvSpPr>
            <a:spLocks noGrp="1"/>
          </p:cNvSpPr>
          <p:nvPr>
            <p:ph type="sldNum" sz="quarter" idx="12"/>
          </p:nvPr>
        </p:nvSpPr>
        <p:spPr/>
        <p:txBody>
          <a:bodyPr/>
          <a:lstStyle/>
          <a:p>
            <a:fld id="{07ED6331-BE36-4EB0-BAD8-FC72B96BFAEC}" type="slidenum">
              <a:rPr lang="it-IT" smtClean="0"/>
              <a:pPr/>
              <a:t>7</a:t>
            </a:fld>
            <a:endParaRPr lang="it-IT"/>
          </a:p>
        </p:txBody>
      </p:sp>
      <p:sp>
        <p:nvSpPr>
          <p:cNvPr id="9" name="Ovale 8">
            <a:extLst>
              <a:ext uri="{FF2B5EF4-FFF2-40B4-BE49-F238E27FC236}">
                <a16:creationId xmlns:a16="http://schemas.microsoft.com/office/drawing/2014/main" id="{8AA4C4F1-0E93-33AF-7503-EA664C002A7A}"/>
              </a:ext>
            </a:extLst>
          </p:cNvPr>
          <p:cNvSpPr/>
          <p:nvPr/>
        </p:nvSpPr>
        <p:spPr>
          <a:xfrm>
            <a:off x="4400482" y="2847474"/>
            <a:ext cx="152400" cy="152400"/>
          </a:xfrm>
          <a:prstGeom prst="ellipse">
            <a:avLst/>
          </a:prstGeom>
          <a:solidFill>
            <a:srgbClr val="00FF00"/>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cxnSp>
        <p:nvCxnSpPr>
          <p:cNvPr id="15" name="Connettore 2 14">
            <a:extLst>
              <a:ext uri="{FF2B5EF4-FFF2-40B4-BE49-F238E27FC236}">
                <a16:creationId xmlns:a16="http://schemas.microsoft.com/office/drawing/2014/main" id="{90694646-11A3-9801-DCA9-60F05C168E4E}"/>
              </a:ext>
            </a:extLst>
          </p:cNvPr>
          <p:cNvCxnSpPr/>
          <p:nvPr/>
        </p:nvCxnSpPr>
        <p:spPr>
          <a:xfrm>
            <a:off x="3252651" y="1488859"/>
            <a:ext cx="52251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96830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7EF3C0-D906-1760-3D0C-D1E09730654E}"/>
              </a:ext>
            </a:extLst>
          </p:cNvPr>
          <p:cNvSpPr>
            <a:spLocks noGrp="1"/>
          </p:cNvSpPr>
          <p:nvPr>
            <p:ph type="title"/>
          </p:nvPr>
        </p:nvSpPr>
        <p:spPr>
          <a:xfrm>
            <a:off x="838200" y="415400"/>
            <a:ext cx="9466246" cy="590931"/>
          </a:xfrm>
        </p:spPr>
        <p:txBody>
          <a:bodyPr/>
          <a:lstStyle/>
          <a:p>
            <a:r>
              <a:rPr lang="it-IT" spc="-5" dirty="0"/>
              <a:t>Strategia Standard: cambio anomalia del pericentro</a:t>
            </a:r>
            <a:endParaRPr lang="it-IT"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59ED2035-E571-A4DE-C9F4-E5D4E911F3DE}"/>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Allineare le orbite         </a:t>
                </a:r>
                <a14:m>
                  <m:oMath xmlns:m="http://schemas.openxmlformats.org/officeDocument/2006/math">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𝛚</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il punto di cambio anomalia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𝟒</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𝟐𝟕𝟕𝟕</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Quarto impulso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m:rPr>
                        <m:nor/>
                      </m:rP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m:t>0.7105</m:t>
                    </m:r>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Orbita Finale: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𝛚</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la posizione finale</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𝛉</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endParaRPr kumimoji="0" lang="it-IT" sz="1800" b="1"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𝟓</m:t>
                        </m:r>
                      </m:sub>
                    </m:s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𝟔𝟑𝟏</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indent="0">
                  <a:buNone/>
                </a:pPr>
                <a:endParaRPr lang="it-IT" dirty="0"/>
              </a:p>
            </p:txBody>
          </p:sp>
        </mc:Choice>
        <mc:Fallback xmlns="">
          <p:sp>
            <p:nvSpPr>
              <p:cNvPr id="3" name="Segnaposto contenuto 2">
                <a:extLst>
                  <a:ext uri="{FF2B5EF4-FFF2-40B4-BE49-F238E27FC236}">
                    <a16:creationId xmlns:a16="http://schemas.microsoft.com/office/drawing/2014/main" id="{59ED2035-E571-A4DE-C9F4-E5D4E911F3DE}"/>
                  </a:ext>
                </a:extLst>
              </p:cNvPr>
              <p:cNvSpPr>
                <a:spLocks noGrp="1" noRot="1" noChangeAspect="1" noMove="1" noResize="1" noEditPoints="1" noAdjustHandles="1" noChangeArrowheads="1" noChangeShapeType="1" noTextEdit="1"/>
              </p:cNvSpPr>
              <p:nvPr>
                <p:ph sz="half" idx="1"/>
              </p:nvPr>
            </p:nvSpPr>
            <p:spPr>
              <a:blipFill>
                <a:blip r:embed="rId3"/>
                <a:stretch>
                  <a:fillRect l="-1059" t="-500"/>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1AB982F6-E6A5-A20B-186D-DEE0FFACE3F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416179"/>
            <a:ext cx="5181600" cy="4644767"/>
          </a:xfrm>
        </p:spPr>
      </p:pic>
      <p:sp>
        <p:nvSpPr>
          <p:cNvPr id="5" name="Segnaposto piè di pagina 4">
            <a:extLst>
              <a:ext uri="{FF2B5EF4-FFF2-40B4-BE49-F238E27FC236}">
                <a16:creationId xmlns:a16="http://schemas.microsoft.com/office/drawing/2014/main" id="{C2C80541-3576-32E9-9D8F-F102284C2FC7}"/>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BE79307B-FAF8-F89E-04FA-6409C231BB5E}"/>
              </a:ext>
            </a:extLst>
          </p:cNvPr>
          <p:cNvSpPr>
            <a:spLocks noGrp="1"/>
          </p:cNvSpPr>
          <p:nvPr>
            <p:ph type="sldNum" sz="quarter" idx="12"/>
          </p:nvPr>
        </p:nvSpPr>
        <p:spPr/>
        <p:txBody>
          <a:bodyPr/>
          <a:lstStyle/>
          <a:p>
            <a:fld id="{07ED6331-BE36-4EB0-BAD8-FC72B96BFAEC}" type="slidenum">
              <a:rPr lang="it-IT" smtClean="0"/>
              <a:pPr/>
              <a:t>8</a:t>
            </a:fld>
            <a:endParaRPr lang="it-IT"/>
          </a:p>
        </p:txBody>
      </p:sp>
      <p:sp>
        <p:nvSpPr>
          <p:cNvPr id="9" name="Ovale 8">
            <a:extLst>
              <a:ext uri="{FF2B5EF4-FFF2-40B4-BE49-F238E27FC236}">
                <a16:creationId xmlns:a16="http://schemas.microsoft.com/office/drawing/2014/main" id="{98E60821-7849-FDA2-3BD8-1D23ED4E516E}"/>
              </a:ext>
            </a:extLst>
          </p:cNvPr>
          <p:cNvSpPr/>
          <p:nvPr/>
        </p:nvSpPr>
        <p:spPr>
          <a:xfrm>
            <a:off x="4611548" y="2865683"/>
            <a:ext cx="152400" cy="152400"/>
          </a:xfrm>
          <a:prstGeom prst="ellipse">
            <a:avLst/>
          </a:prstGeom>
          <a:solidFill>
            <a:srgbClr val="0000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cxnSp>
        <p:nvCxnSpPr>
          <p:cNvPr id="7" name="Connettore 2 6">
            <a:extLst>
              <a:ext uri="{FF2B5EF4-FFF2-40B4-BE49-F238E27FC236}">
                <a16:creationId xmlns:a16="http://schemas.microsoft.com/office/drawing/2014/main" id="{9EA3B230-D228-AA46-14B2-AFCF69577857}"/>
              </a:ext>
            </a:extLst>
          </p:cNvPr>
          <p:cNvCxnSpPr/>
          <p:nvPr/>
        </p:nvCxnSpPr>
        <p:spPr>
          <a:xfrm>
            <a:off x="2782389" y="1515291"/>
            <a:ext cx="41801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69320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A0313898-B5E6-FD16-BB64-5BEEB3FDD8E3}"/>
              </a:ext>
            </a:extLst>
          </p:cNvPr>
          <p:cNvSpPr>
            <a:spLocks noGrp="1"/>
          </p:cNvSpPr>
          <p:nvPr>
            <p:ph type="title"/>
          </p:nvPr>
        </p:nvSpPr>
        <p:spPr>
          <a:xfrm>
            <a:off x="838200" y="415400"/>
            <a:ext cx="8044766" cy="590931"/>
          </a:xfrm>
        </p:spPr>
        <p:txBody>
          <a:bodyPr/>
          <a:lstStyle/>
          <a:p>
            <a:r>
              <a:rPr lang="it-IT" dirty="0"/>
              <a:t>Confronto costi con altre strategie standard</a:t>
            </a:r>
          </a:p>
        </p:txBody>
      </p:sp>
      <p:sp>
        <p:nvSpPr>
          <p:cNvPr id="5" name="Segnaposto piè di pagina 4">
            <a:extLst>
              <a:ext uri="{FF2B5EF4-FFF2-40B4-BE49-F238E27FC236}">
                <a16:creationId xmlns:a16="http://schemas.microsoft.com/office/drawing/2014/main" id="{D5E884A7-5549-F7F3-E6D5-5069F596DE9A}"/>
              </a:ext>
            </a:extLst>
          </p:cNvPr>
          <p:cNvSpPr>
            <a:spLocks noGrp="1"/>
          </p:cNvSpPr>
          <p:nvPr>
            <p:ph type="ftr" sz="quarter" idx="11"/>
          </p:nvPr>
        </p:nvSpPr>
        <p:spPr/>
        <p:txBody>
          <a:bodyPr/>
          <a:lstStyle/>
          <a:p>
            <a:r>
              <a:rPr lang="it-IT" dirty="0"/>
              <a:t>Prova finale: Introduzione all’Analisi di Missioni Spaziali</a:t>
            </a:r>
          </a:p>
        </p:txBody>
      </p:sp>
      <p:sp>
        <p:nvSpPr>
          <p:cNvPr id="6" name="Segnaposto numero diapositiva 5">
            <a:extLst>
              <a:ext uri="{FF2B5EF4-FFF2-40B4-BE49-F238E27FC236}">
                <a16:creationId xmlns:a16="http://schemas.microsoft.com/office/drawing/2014/main" id="{9B3CD20C-570A-3F05-4666-E881C484C53F}"/>
              </a:ext>
            </a:extLst>
          </p:cNvPr>
          <p:cNvSpPr>
            <a:spLocks noGrp="1"/>
          </p:cNvSpPr>
          <p:nvPr>
            <p:ph type="sldNum" sz="quarter" idx="12"/>
          </p:nvPr>
        </p:nvSpPr>
        <p:spPr/>
        <p:txBody>
          <a:bodyPr/>
          <a:lstStyle/>
          <a:p>
            <a:fld id="{07ED6331-BE36-4EB0-BAD8-FC72B96BFAEC}" type="slidenum">
              <a:rPr lang="it-IT" smtClean="0"/>
              <a:pPr/>
              <a:t>9</a:t>
            </a:fld>
            <a:endParaRPr lang="it-IT" dirty="0"/>
          </a:p>
        </p:txBody>
      </p:sp>
      <p:graphicFrame>
        <p:nvGraphicFramePr>
          <p:cNvPr id="10" name="Grafico 9">
            <a:extLst>
              <a:ext uri="{FF2B5EF4-FFF2-40B4-BE49-F238E27FC236}">
                <a16:creationId xmlns:a16="http://schemas.microsoft.com/office/drawing/2014/main" id="{743E8DD0-DB6E-DFBF-6778-5B645EA477D7}"/>
              </a:ext>
            </a:extLst>
          </p:cNvPr>
          <p:cNvGraphicFramePr/>
          <p:nvPr>
            <p:extLst>
              <p:ext uri="{D42A27DB-BD31-4B8C-83A1-F6EECF244321}">
                <p14:modId xmlns:p14="http://schemas.microsoft.com/office/powerpoint/2010/main" val="1549311466"/>
              </p:ext>
            </p:extLst>
          </p:nvPr>
        </p:nvGraphicFramePr>
        <p:xfrm>
          <a:off x="500015" y="1043732"/>
          <a:ext cx="7533642" cy="3366222"/>
        </p:xfrm>
        <a:graphic>
          <a:graphicData uri="http://schemas.openxmlformats.org/drawingml/2006/chart">
            <c:chart xmlns:c="http://schemas.openxmlformats.org/drawingml/2006/chart" xmlns:r="http://schemas.openxmlformats.org/officeDocument/2006/relationships" r:id="rId3"/>
          </a:graphicData>
        </a:graphic>
      </p:graphicFrame>
      <p:sp>
        <p:nvSpPr>
          <p:cNvPr id="2" name="CasellaDiTesto 1">
            <a:extLst>
              <a:ext uri="{FF2B5EF4-FFF2-40B4-BE49-F238E27FC236}">
                <a16:creationId xmlns:a16="http://schemas.microsoft.com/office/drawing/2014/main" id="{5001EC82-1654-9E4C-0774-B97601E448B0}"/>
              </a:ext>
            </a:extLst>
          </p:cNvPr>
          <p:cNvSpPr txBox="1"/>
          <p:nvPr/>
        </p:nvSpPr>
        <p:spPr>
          <a:xfrm>
            <a:off x="8141579" y="1043731"/>
            <a:ext cx="3288421" cy="4770537"/>
          </a:xfrm>
          <a:prstGeom prst="rect">
            <a:avLst/>
          </a:prstGeom>
          <a:noFill/>
        </p:spPr>
        <p:txBody>
          <a:bodyPr wrap="square" rtlCol="0">
            <a:spAutoFit/>
          </a:bodyPr>
          <a:lstStyle/>
          <a:p>
            <a:r>
              <a:rPr lang="it-IT" sz="1600" b="1" dirty="0">
                <a:effectLst/>
                <a:ea typeface="Times New Roman" panose="02020603050405020304" pitchFamily="18" charset="0"/>
              </a:rPr>
              <a:t>Bitangente PA: </a:t>
            </a:r>
            <a:r>
              <a:rPr lang="it-IT" sz="1600" dirty="0">
                <a:effectLst/>
                <a:ea typeface="Times New Roman" panose="02020603050405020304" pitchFamily="18" charset="0"/>
              </a:rPr>
              <a:t>riduzione di </a:t>
            </a:r>
            <a:r>
              <a:rPr lang="it-IT" sz="1600" dirty="0" err="1">
                <a:effectLst/>
                <a:ea typeface="Times New Roman" panose="02020603050405020304" pitchFamily="18" charset="0"/>
              </a:rPr>
              <a:t>Δv</a:t>
            </a:r>
            <a:r>
              <a:rPr lang="it-IT" sz="1600" dirty="0">
                <a:effectLst/>
                <a:ea typeface="Times New Roman" panose="02020603050405020304" pitchFamily="18" charset="0"/>
              </a:rPr>
              <a:t> fino al 34,7% rispetto alle altre manovre bitangenti. </a:t>
            </a:r>
          </a:p>
          <a:p>
            <a:endParaRPr lang="it-IT" sz="1600" b="1" dirty="0">
              <a:effectLst/>
              <a:ea typeface="Times New Roman" panose="02020603050405020304" pitchFamily="18" charset="0"/>
            </a:endParaRPr>
          </a:p>
          <a:p>
            <a:r>
              <a:rPr lang="it-IT" sz="1600" b="1" dirty="0">
                <a:effectLst/>
                <a:ea typeface="Times New Roman" panose="02020603050405020304" pitchFamily="18" charset="0"/>
              </a:rPr>
              <a:t>Cambio Piano</a:t>
            </a:r>
            <a:r>
              <a:rPr lang="it-IT" sz="1600" dirty="0">
                <a:effectLst/>
                <a:ea typeface="Times New Roman" panose="02020603050405020304" pitchFamily="18" charset="0"/>
              </a:rPr>
              <a:t>: risparmia fino al 13,6% di </a:t>
            </a:r>
            <a:r>
              <a:rPr lang="en-GB" sz="1600" dirty="0">
                <a:effectLst/>
                <a:ea typeface="Times New Roman" panose="02020603050405020304" pitchFamily="18" charset="0"/>
              </a:rPr>
              <a:t>Δ</a:t>
            </a:r>
            <a:r>
              <a:rPr lang="it-IT" sz="1600" dirty="0">
                <a:effectLst/>
                <a:ea typeface="Times New Roman" panose="02020603050405020304" pitchFamily="18" charset="0"/>
              </a:rPr>
              <a:t>v utilizzato per il cambio inclinazione.</a:t>
            </a:r>
          </a:p>
          <a:p>
            <a:r>
              <a:rPr lang="it-IT" sz="1600" dirty="0">
                <a:effectLst/>
                <a:ea typeface="Times New Roman" panose="02020603050405020304" pitchFamily="18" charset="0"/>
              </a:rPr>
              <a:t>  </a:t>
            </a:r>
          </a:p>
          <a:p>
            <a:r>
              <a:rPr lang="it-IT" sz="1600" b="1" dirty="0">
                <a:effectLst/>
                <a:ea typeface="Times New Roman" panose="02020603050405020304" pitchFamily="18" charset="0"/>
              </a:rPr>
              <a:t>Cambio di anomalia del pericentro: </a:t>
            </a:r>
            <a:r>
              <a:rPr lang="it-IT" sz="1600" dirty="0">
                <a:effectLst/>
                <a:ea typeface="Times New Roman" panose="02020603050405020304" pitchFamily="18" charset="0"/>
              </a:rPr>
              <a:t>maggiore del 90,8% di quello più basso</a:t>
            </a:r>
            <a:r>
              <a:rPr lang="it-IT" sz="1600" dirty="0">
                <a:ea typeface="Times New Roman" panose="02020603050405020304" pitchFamily="18" charset="0"/>
              </a:rPr>
              <a:t>, ma minore del 74,8% rispetto al maggiore</a:t>
            </a:r>
          </a:p>
          <a:p>
            <a:endParaRPr lang="it-IT" sz="1600" dirty="0">
              <a:ea typeface="Times New Roman" panose="02020603050405020304" pitchFamily="18" charset="0"/>
            </a:endParaRPr>
          </a:p>
          <a:p>
            <a:r>
              <a:rPr lang="en-GB" sz="1600" b="1" dirty="0">
                <a:ea typeface="Times New Roman" panose="02020603050405020304" pitchFamily="18" charset="0"/>
              </a:rPr>
              <a:t>Δ</a:t>
            </a:r>
            <a:r>
              <a:rPr lang="it-IT" sz="1600" b="1" dirty="0">
                <a:ea typeface="Times New Roman" panose="02020603050405020304" pitchFamily="18" charset="0"/>
              </a:rPr>
              <a:t>v: </a:t>
            </a:r>
            <a:r>
              <a:rPr lang="it-IT" sz="1600" dirty="0">
                <a:ea typeface="Times New Roman" panose="02020603050405020304" pitchFamily="18" charset="0"/>
              </a:rPr>
              <a:t>fino al 27,3% inferiore rispetto alle altre strategie </a:t>
            </a:r>
          </a:p>
          <a:p>
            <a:endParaRPr lang="it-IT" sz="1600" dirty="0">
              <a:effectLst/>
              <a:ea typeface="Times New Roman" panose="02020603050405020304" pitchFamily="18" charset="0"/>
            </a:endParaRPr>
          </a:p>
          <a:p>
            <a:r>
              <a:rPr lang="en-GB" sz="1600" b="1" dirty="0">
                <a:effectLst/>
                <a:ea typeface="Times New Roman" panose="02020603050405020304" pitchFamily="18" charset="0"/>
              </a:rPr>
              <a:t>Δ</a:t>
            </a:r>
            <a:r>
              <a:rPr lang="it-IT" sz="1600" b="1" dirty="0">
                <a:ea typeface="Times New Roman" panose="02020603050405020304" pitchFamily="18" charset="0"/>
              </a:rPr>
              <a:t>t: </a:t>
            </a:r>
            <a:r>
              <a:rPr lang="it-IT" sz="1600" dirty="0">
                <a:effectLst/>
                <a:ea typeface="Times New Roman" panose="02020603050405020304" pitchFamily="18" charset="0"/>
              </a:rPr>
              <a:t>superiore fino al 21,5% rispetto ad altre strategie (maggiore perché le orbite sono più larghe per ridurre </a:t>
            </a:r>
            <a:r>
              <a:rPr lang="it-IT" sz="1600" dirty="0" err="1">
                <a:effectLst/>
                <a:ea typeface="Times New Roman" panose="02020603050405020304" pitchFamily="18" charset="0"/>
              </a:rPr>
              <a:t>Δv</a:t>
            </a:r>
            <a:r>
              <a:rPr lang="it-IT" sz="1600" dirty="0">
                <a:effectLst/>
                <a:ea typeface="Times New Roman" panose="02020603050405020304" pitchFamily="18" charset="0"/>
              </a:rPr>
              <a:t>) </a:t>
            </a:r>
          </a:p>
        </p:txBody>
      </p:sp>
      <p:graphicFrame>
        <p:nvGraphicFramePr>
          <p:cNvPr id="4" name="Grafico 3">
            <a:extLst>
              <a:ext uri="{FF2B5EF4-FFF2-40B4-BE49-F238E27FC236}">
                <a16:creationId xmlns:a16="http://schemas.microsoft.com/office/drawing/2014/main" id="{6D2E0F78-5CBC-7549-65BC-F822B6D522E6}"/>
              </a:ext>
            </a:extLst>
          </p:cNvPr>
          <p:cNvGraphicFramePr/>
          <p:nvPr/>
        </p:nvGraphicFramePr>
        <p:xfrm>
          <a:off x="500015" y="4223579"/>
          <a:ext cx="7533642" cy="199202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042670274"/>
      </p:ext>
    </p:extLst>
  </p:cSld>
  <p:clrMapOvr>
    <a:masterClrMapping/>
  </p:clrMapOvr>
</p:sld>
</file>

<file path=ppt/theme/theme1.xml><?xml version="1.0" encoding="utf-8"?>
<a:theme xmlns:a="http://schemas.openxmlformats.org/drawingml/2006/main" name="Tema di Office">
  <a:themeElements>
    <a:clrScheme name="Tema di Offic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16_9.potx" id="{9028D12E-4698-460D-824D-AD461CD1569E}" vid="{D7B95847-5DAD-4711-9116-3A0FE63320D9}"/>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TM16401371[[fn=Atlante]]</Template>
  <TotalTime>897</TotalTime>
  <Words>2754</Words>
  <Application>Microsoft Office PowerPoint</Application>
  <PresentationFormat>Widescreen</PresentationFormat>
  <Paragraphs>290</Paragraphs>
  <Slides>21</Slides>
  <Notes>21</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21</vt:i4>
      </vt:variant>
    </vt:vector>
  </HeadingPairs>
  <TitlesOfParts>
    <vt:vector size="27" baseType="lpstr">
      <vt:lpstr>Arial</vt:lpstr>
      <vt:lpstr>Calibri</vt:lpstr>
      <vt:lpstr>Calibri Light</vt:lpstr>
      <vt:lpstr>Cambria Math</vt:lpstr>
      <vt:lpstr>Times New Roman</vt:lpstr>
      <vt:lpstr>Tema di Office</vt:lpstr>
      <vt:lpstr>Gruppo C13 Prova finale Introduzione all’analisi di missioni spaziali</vt:lpstr>
      <vt:lpstr>Introduzione</vt:lpstr>
      <vt:lpstr>Orbita iniziale</vt:lpstr>
      <vt:lpstr>Orbita finale</vt:lpstr>
      <vt:lpstr>Strategia Standard</vt:lpstr>
      <vt:lpstr>Strategia Standard: manovra bitangente PA</vt:lpstr>
      <vt:lpstr>Strategia Standard: cambio piano</vt:lpstr>
      <vt:lpstr>Strategia Standard: cambio anomalia del pericentro</vt:lpstr>
      <vt:lpstr>Confronto costi con altre strategie standard</vt:lpstr>
      <vt:lpstr>Alternativa 1</vt:lpstr>
      <vt:lpstr>Alternativa 2: Strategia Secante</vt:lpstr>
      <vt:lpstr>Alternativa 2: trovare la manovra che minimizzi il costo</vt:lpstr>
      <vt:lpstr>Alternativa 2: considerazioni sulla strategia trovata</vt:lpstr>
      <vt:lpstr>Alternativa 2: confronto con la precedente strategia</vt:lpstr>
      <vt:lpstr>Alternativa 3: Strategia Tangente</vt:lpstr>
      <vt:lpstr>Alternativa 3: manovra tangente in punto arbitrario</vt:lpstr>
      <vt:lpstr>Alternativa 3: manovra tangente in punto arbitrario</vt:lpstr>
      <vt:lpstr>Alternativa 3: manovra di cambio piano</vt:lpstr>
      <vt:lpstr>Alternativa 3: manovra bitangente AP</vt:lpstr>
      <vt:lpstr>Conclusioni</vt:lpstr>
      <vt:lpstr>Conclusioni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Gruppo C13</dc:title>
  <dc:creator>Alex Cristian Turcu</dc:creator>
  <cp:lastModifiedBy>Alex Cristian Turcu</cp:lastModifiedBy>
  <cp:revision>18</cp:revision>
  <dcterms:created xsi:type="dcterms:W3CDTF">2023-01-04T14:38:41Z</dcterms:created>
  <dcterms:modified xsi:type="dcterms:W3CDTF">2023-01-09T14:43:16Z</dcterms:modified>
</cp:coreProperties>
</file>